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299" r:id="rId3"/>
    <p:sldId id="29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515" autoAdjust="0"/>
    <p:restoredTop sz="88166" autoAdjust="0"/>
  </p:normalViewPr>
  <p:slideViewPr>
    <p:cSldViewPr>
      <p:cViewPr>
        <p:scale>
          <a:sx n="66" d="100"/>
          <a:sy n="66" d="100"/>
        </p:scale>
        <p:origin x="-1506" y="-28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EABFF73-EDDD-499C-AB73-9135A7AE81D7}" type="datetimeFigureOut">
              <a:rPr lang="en-US"/>
              <a:pPr>
                <a:defRPr/>
              </a:pPr>
              <a:t>6/25/2015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85E523B-B85A-42AC-8E9B-55A606A752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0F6BBF-8501-47D0-83A0-1509B3475CD4}" type="slidenum">
              <a:rPr lang="en-US" altLang="en-US" smtClean="0"/>
              <a:pPr/>
              <a:t>21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F3526C-FC89-420C-B44B-8AA50484E70F}" type="slidenum">
              <a:rPr lang="en-US" smtClean="0"/>
              <a:pPr/>
              <a:t>22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0C8840-B54A-4292-B92D-4D55264F4259}" type="slidenum">
              <a:rPr lang="en-US" smtClean="0"/>
              <a:pPr/>
              <a:t>27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C14F52-DE8A-42FB-A179-AD9CE34E0292}" type="datetimeFigureOut">
              <a:rPr lang="en-US"/>
              <a:pPr>
                <a:defRPr/>
              </a:pPr>
              <a:t>6/25/2015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8E9974-9298-44C8-96C5-0FCAEE74F4F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FF26E-B6BE-41AD-955B-7AE76F9C0043}" type="datetimeFigureOut">
              <a:rPr lang="en-US"/>
              <a:pPr>
                <a:defRPr/>
              </a:pPr>
              <a:t>6/25/2015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CB681D-CB66-46C0-B7BD-7FE3A07E8C7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E14441-85A2-49F3-B02B-2BAD9EC22DD1}" type="datetimeFigureOut">
              <a:rPr lang="en-US"/>
              <a:pPr>
                <a:defRPr/>
              </a:pPr>
              <a:t>6/25/2015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46CFAA-A5B6-4FDC-B138-A3567C04017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32F918-408A-43F5-8D89-001712B7676C}" type="datetimeFigureOut">
              <a:rPr lang="en-US"/>
              <a:pPr>
                <a:defRPr/>
              </a:pPr>
              <a:t>6/25/2015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7857D3-8839-4F7D-B6A4-B9A0D2DD105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5DE3D6C-9A98-4C4E-875D-000C13AEF0F2}" type="datetimeFigureOut">
              <a:rPr lang="en-US"/>
              <a:pPr>
                <a:defRPr/>
              </a:pPr>
              <a:t>6/25/2015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CAC6C-1E57-455F-B7E3-A7BB6307AEE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CD0853-81F6-4F38-88DD-7AEA1C99F96F}" type="datetimeFigureOut">
              <a:rPr lang="en-US"/>
              <a:pPr>
                <a:defRPr/>
              </a:pPr>
              <a:t>6/25/2015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3D3BFD-A7E5-4F2E-919C-C35E81069B0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B067FCA-3013-4030-A009-4DF7337010E7}" type="datetimeFigureOut">
              <a:rPr lang="en-US"/>
              <a:pPr>
                <a:defRPr/>
              </a:pPr>
              <a:t>6/25/2015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99C682D-A158-4174-B75C-FAC3710E018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7C3420-1AE0-4192-BDBD-2649D1024492}" type="datetimeFigureOut">
              <a:rPr lang="en-US"/>
              <a:pPr>
                <a:defRPr/>
              </a:pPr>
              <a:t>6/25/2015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E12720-4DB5-4B88-8482-55073B8FB79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E7368A-8747-4EC2-B1CB-5E32A9525BCC}" type="datetimeFigureOut">
              <a:rPr lang="en-US"/>
              <a:pPr>
                <a:defRPr/>
              </a:pPr>
              <a:t>6/25/2015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77211F0-1796-40DE-ACAA-F81A1EF0F8D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0D01BB-B94C-4F3E-ADAA-CBC368FAAD9A}" type="datetimeFigureOut">
              <a:rPr lang="en-US"/>
              <a:pPr>
                <a:defRPr/>
              </a:pPr>
              <a:t>6/25/2015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E45833-1D64-4BF6-9595-934CB0EDB2F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40E848-107A-45B9-9141-B200412746A2}" type="datetimeFigureOut">
              <a:rPr lang="en-US"/>
              <a:pPr>
                <a:defRPr/>
              </a:pPr>
              <a:t>6/25/2015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D404D8-FBA2-4578-83A8-634DAF673F5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EBC736D-634B-4DDC-BF1F-5B88D80B1E3E}" type="datetimeFigureOut">
              <a:rPr lang="en-US"/>
              <a:pPr>
                <a:defRPr/>
              </a:pPr>
              <a:t>6/25/2015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A729DB1-C547-43B4-85C5-069E49E837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en-US" smtClean="0"/>
          </a:p>
        </p:txBody>
      </p:sp>
      <p:pic>
        <p:nvPicPr>
          <p:cNvPr id="2051" name="Picture 2" descr="C:\Users\HP\Desktop\aljosa\10656383_279951095532861_493072591_n.jpg"/>
          <p:cNvPicPr>
            <a:picLocks noGrp="1" noChangeAspect="1" noChangeArrowheads="1"/>
          </p:cNvPicPr>
          <p:nvPr>
            <p:ph idx="1"/>
          </p:nvPr>
        </p:nvPicPr>
        <p:blipFill>
          <a:blip r:embed="rId2"/>
          <a:srcRect/>
          <a:stretch>
            <a:fillRect/>
          </a:stretch>
        </p:blipFill>
        <p:spPr>
          <a:xfrm>
            <a:off x="285750" y="0"/>
            <a:ext cx="8572500" cy="6858000"/>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0"/>
            <a:ext cx="7683500" cy="6667500"/>
          </a:xfrm>
        </p:spPr>
        <p:txBody>
          <a:bodyPr/>
          <a:lstStyle/>
          <a:p>
            <a:pPr marL="0" indent="0" eaLnBrk="1" hangingPunct="1">
              <a:buFont typeface="Arial" charset="0"/>
              <a:buNone/>
              <a:defRPr/>
            </a:pPr>
            <a:r>
              <a:rPr lang="sr-Latn-RS" b="1" dirty="0" smtClean="0">
                <a:latin typeface="Arial" pitchFamily="34" charset="0"/>
                <a:cs typeface="Arial" pitchFamily="34" charset="0"/>
              </a:rPr>
              <a:t>Which type of erosion made this landform?</a:t>
            </a:r>
          </a:p>
          <a:p>
            <a:pPr marL="514350" indent="-514350" eaLnBrk="1" hangingPunct="1">
              <a:buFont typeface="Arial" charset="0"/>
              <a:buNone/>
              <a:defRPr/>
            </a:pPr>
            <a:r>
              <a:rPr lang="en-US" sz="2800" dirty="0" smtClean="0">
                <a:latin typeface="Arial" pitchFamily="34" charset="0"/>
                <a:cs typeface="Arial" pitchFamily="34" charset="0"/>
              </a:rPr>
              <a:t>	</a:t>
            </a:r>
            <a:r>
              <a:rPr lang="en-US" sz="2800" b="1" dirty="0" smtClean="0">
                <a:latin typeface="Arial" pitchFamily="34" charset="0"/>
                <a:cs typeface="Arial" pitchFamily="34" charset="0"/>
              </a:rPr>
              <a:t>A. </a:t>
            </a:r>
            <a:r>
              <a:rPr lang="sr-Latn-RS" sz="2800" dirty="0" smtClean="0">
                <a:latin typeface="Arial" pitchFamily="34" charset="0"/>
                <a:cs typeface="Arial" pitchFamily="34" charset="0"/>
              </a:rPr>
              <a:t>Wind erosion</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B. </a:t>
            </a:r>
            <a:r>
              <a:rPr lang="sr-Latn-RS" sz="2800" dirty="0" smtClean="0">
                <a:latin typeface="Arial" pitchFamily="34" charset="0"/>
                <a:cs typeface="Arial" pitchFamily="34" charset="0"/>
              </a:rPr>
              <a:t>Karst erosion</a:t>
            </a:r>
          </a:p>
          <a:p>
            <a:pPr marL="514350" indent="-514350" eaLnBrk="1" hangingPunct="1">
              <a:buFont typeface="Arial" charset="0"/>
              <a:buNone/>
              <a:defRPr/>
            </a:pPr>
            <a:r>
              <a:rPr lang="en-US" sz="2800" dirty="0" smtClean="0">
                <a:latin typeface="Arial" pitchFamily="34" charset="0"/>
                <a:cs typeface="Arial" pitchFamily="34" charset="0"/>
              </a:rPr>
              <a:t>	</a:t>
            </a:r>
            <a:r>
              <a:rPr lang="en-US" sz="2800" b="1" dirty="0" smtClean="0">
                <a:latin typeface="Arial" pitchFamily="34" charset="0"/>
                <a:cs typeface="Arial" pitchFamily="34" charset="0"/>
              </a:rPr>
              <a:t>C. </a:t>
            </a:r>
            <a:r>
              <a:rPr lang="sr-Latn-RS" sz="2800" dirty="0" smtClean="0">
                <a:latin typeface="Arial" pitchFamily="34" charset="0"/>
                <a:cs typeface="Arial" pitchFamily="34" charset="0"/>
              </a:rPr>
              <a:t>Fluvial erosion</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 </a:t>
            </a:r>
            <a:r>
              <a:rPr lang="sr-Latn-RS" sz="2800" dirty="0" smtClean="0">
                <a:latin typeface="Arial" pitchFamily="34" charset="0"/>
                <a:cs typeface="Arial" pitchFamily="34" charset="0"/>
              </a:rPr>
              <a:t>Denudation</a:t>
            </a:r>
            <a:endParaRPr lang="en-US" sz="2800" dirty="0">
              <a:latin typeface="Arial" pitchFamily="34" charset="0"/>
              <a:cs typeface="Arial" pitchFamily="34" charset="0"/>
            </a:endParaRPr>
          </a:p>
        </p:txBody>
      </p:sp>
      <p:pic>
        <p:nvPicPr>
          <p:cNvPr id="11267" name="Picture 2" descr="C:\Users\VojaZmaj\Desktop\Slike za olimpijadu\10.jpg"/>
          <p:cNvPicPr>
            <a:picLocks noChangeAspect="1" noChangeArrowheads="1"/>
          </p:cNvPicPr>
          <p:nvPr/>
        </p:nvPicPr>
        <p:blipFill>
          <a:blip r:embed="rId2"/>
          <a:srcRect/>
          <a:stretch>
            <a:fillRect/>
          </a:stretch>
        </p:blipFill>
        <p:spPr bwMode="auto">
          <a:xfrm>
            <a:off x="1676400" y="2209800"/>
            <a:ext cx="5791200" cy="4343400"/>
          </a:xfrm>
          <a:prstGeom prst="rect">
            <a:avLst/>
          </a:prstGeom>
          <a:noFill/>
          <a:ln w="9525">
            <a:noFill/>
            <a:miter lim="800000"/>
            <a:headEnd/>
            <a:tailEnd/>
          </a:ln>
        </p:spPr>
      </p:pic>
      <p:sp>
        <p:nvSpPr>
          <p:cNvPr id="11268"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Q.7</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0"/>
            <a:ext cx="7772400" cy="6605588"/>
          </a:xfrm>
        </p:spPr>
        <p:txBody>
          <a:bodyPr/>
          <a:lstStyle/>
          <a:p>
            <a:pPr marL="0" indent="0" eaLnBrk="1" hangingPunct="1">
              <a:buFont typeface="Arial" charset="0"/>
              <a:buNone/>
              <a:defRPr/>
            </a:pPr>
            <a:r>
              <a:rPr lang="en-US" b="1" dirty="0" smtClean="0">
                <a:latin typeface="Arial" pitchFamily="34" charset="0"/>
                <a:cs typeface="Arial" pitchFamily="34" charset="0"/>
              </a:rPr>
              <a:t>What does this map represent</a:t>
            </a:r>
            <a:r>
              <a:rPr lang="sr-Latn-RS" b="1" dirty="0" smtClean="0">
                <a:latin typeface="Arial" pitchFamily="34" charset="0"/>
                <a:cs typeface="Arial" pitchFamily="34" charset="0"/>
              </a:rPr>
              <a:t>?</a:t>
            </a:r>
          </a:p>
          <a:p>
            <a:pPr marL="514350" indent="-514350" eaLnBrk="1" hangingPunct="1">
              <a:buFont typeface="Arial" charset="0"/>
              <a:buNone/>
              <a:defRPr/>
            </a:pPr>
            <a:r>
              <a:rPr lang="en-US" sz="2800" b="1" dirty="0" smtClean="0">
                <a:latin typeface="Arial" pitchFamily="34" charset="0"/>
                <a:cs typeface="Arial" pitchFamily="34" charset="0"/>
              </a:rPr>
              <a:t>A.</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Forest loss</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B. </a:t>
            </a:r>
            <a:r>
              <a:rPr lang="en-US" sz="2800" dirty="0" smtClean="0">
                <a:latin typeface="Arial" pitchFamily="34" charset="0"/>
                <a:cs typeface="Arial" pitchFamily="34" charset="0"/>
              </a:rPr>
              <a:t>GDP per capita</a:t>
            </a:r>
            <a:endParaRPr lang="sr-Latn-RS" sz="2800" dirty="0" smtClean="0">
              <a:latin typeface="Arial" pitchFamily="34" charset="0"/>
              <a:cs typeface="Arial" pitchFamily="34" charset="0"/>
            </a:endParaRPr>
          </a:p>
          <a:p>
            <a:pPr marL="514350" indent="-514350" eaLnBrk="1" hangingPunct="1">
              <a:buFont typeface="Arial" charset="0"/>
              <a:buNone/>
              <a:defRPr/>
            </a:pPr>
            <a:r>
              <a:rPr lang="en-US" sz="2800" b="1" dirty="0" smtClean="0">
                <a:latin typeface="Arial" pitchFamily="34" charset="0"/>
                <a:cs typeface="Arial" pitchFamily="34" charset="0"/>
              </a:rPr>
              <a:t>C.</a:t>
            </a:r>
            <a:r>
              <a:rPr lang="en-US" sz="2800" dirty="0" smtClean="0">
                <a:latin typeface="Arial" pitchFamily="34" charset="0"/>
                <a:cs typeface="Arial" pitchFamily="34" charset="0"/>
              </a:rPr>
              <a:t> Wheat</a:t>
            </a:r>
            <a:r>
              <a:rPr lang="sr-Latn-RS" sz="2800" dirty="0" smtClean="0">
                <a:latin typeface="Arial" pitchFamily="34" charset="0"/>
                <a:cs typeface="Arial" pitchFamily="34" charset="0"/>
              </a:rPr>
              <a:t> production</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a:t>
            </a:r>
            <a:r>
              <a:rPr lang="sr-Latn-RS" sz="2800" dirty="0" smtClean="0">
                <a:latin typeface="Arial" pitchFamily="34" charset="0"/>
                <a:cs typeface="Arial" pitchFamily="34" charset="0"/>
              </a:rPr>
              <a:t>Total population </a:t>
            </a:r>
            <a:endParaRPr lang="en-US" sz="2800" dirty="0">
              <a:latin typeface="Arial" pitchFamily="34" charset="0"/>
              <a:cs typeface="Arial" pitchFamily="34" charset="0"/>
            </a:endParaRPr>
          </a:p>
        </p:txBody>
      </p:sp>
      <p:pic>
        <p:nvPicPr>
          <p:cNvPr id="12291" name="Picture 2" descr="C:\Users\VojaZmaj\Desktop\Slike za olimpijadu\108.png"/>
          <p:cNvPicPr>
            <a:picLocks noChangeAspect="1" noChangeArrowheads="1"/>
          </p:cNvPicPr>
          <p:nvPr/>
        </p:nvPicPr>
        <p:blipFill>
          <a:blip r:embed="rId2"/>
          <a:srcRect/>
          <a:stretch>
            <a:fillRect/>
          </a:stretch>
        </p:blipFill>
        <p:spPr bwMode="auto">
          <a:xfrm>
            <a:off x="322129" y="1828800"/>
            <a:ext cx="8499742" cy="4800600"/>
          </a:xfrm>
          <a:prstGeom prst="rect">
            <a:avLst/>
          </a:prstGeom>
          <a:noFill/>
          <a:ln w="9525">
            <a:noFill/>
            <a:miter lim="800000"/>
            <a:headEnd/>
            <a:tailEnd/>
          </a:ln>
        </p:spPr>
      </p:pic>
      <p:sp>
        <p:nvSpPr>
          <p:cNvPr id="1229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371600" y="0"/>
            <a:ext cx="7621588" cy="1230313"/>
          </a:xfrm>
        </p:spPr>
        <p:txBody>
          <a:bodyPr/>
          <a:lstStyle/>
          <a:p>
            <a:pPr marL="0" indent="0" eaLnBrk="1" hangingPunct="1">
              <a:buFont typeface="Arial" charset="0"/>
              <a:buNone/>
            </a:pPr>
            <a:r>
              <a:rPr lang="en-US" b="1" smtClean="0">
                <a:latin typeface="Arial" charset="0"/>
                <a:cs typeface="Arial" charset="0"/>
              </a:rPr>
              <a:t>Where the most refugees originated from, according to the UN?</a:t>
            </a:r>
          </a:p>
          <a:p>
            <a:pPr marL="0" indent="0" eaLnBrk="1" hangingPunct="1">
              <a:buFont typeface="Arial" charset="0"/>
              <a:buNone/>
            </a:pPr>
            <a:endParaRPr lang="en-US" smtClean="0"/>
          </a:p>
        </p:txBody>
      </p:sp>
      <p:pic>
        <p:nvPicPr>
          <p:cNvPr id="13315" name="Picture 2" descr="C:\Users\VojaZmaj\Desktop\Slike za olimpijadu\Islamabad.jpg"/>
          <p:cNvPicPr>
            <a:picLocks noChangeAspect="1" noChangeArrowheads="1"/>
          </p:cNvPicPr>
          <p:nvPr/>
        </p:nvPicPr>
        <p:blipFill>
          <a:blip r:embed="rId2"/>
          <a:srcRect/>
          <a:stretch>
            <a:fillRect/>
          </a:stretch>
        </p:blipFill>
        <p:spPr bwMode="auto">
          <a:xfrm>
            <a:off x="2590800" y="1600200"/>
            <a:ext cx="6324600" cy="4508500"/>
          </a:xfrm>
          <a:prstGeom prst="rect">
            <a:avLst/>
          </a:prstGeom>
          <a:noFill/>
          <a:ln w="9525">
            <a:noFill/>
            <a:miter lim="800000"/>
            <a:headEnd/>
            <a:tailEnd/>
          </a:ln>
        </p:spPr>
      </p:pic>
      <p:sp>
        <p:nvSpPr>
          <p:cNvPr id="13316"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Q.9</a:t>
            </a:r>
          </a:p>
        </p:txBody>
      </p:sp>
      <p:sp>
        <p:nvSpPr>
          <p:cNvPr id="5" name="Content Placeholder 2"/>
          <p:cNvSpPr txBox="1">
            <a:spLocks/>
          </p:cNvSpPr>
          <p:nvPr/>
        </p:nvSpPr>
        <p:spPr bwMode="auto">
          <a:xfrm>
            <a:off x="0" y="2171700"/>
            <a:ext cx="2590800" cy="2514600"/>
          </a:xfrm>
          <a:prstGeom prst="rect">
            <a:avLst/>
          </a:prstGeom>
          <a:noFill/>
          <a:ln w="9525">
            <a:noFill/>
            <a:miter lim="800000"/>
            <a:headEnd/>
            <a:tailEnd/>
          </a:ln>
        </p:spPr>
        <p:txBody>
          <a:bodyPr/>
          <a:lstStyle/>
          <a:p>
            <a:pPr marL="514350" indent="-514350">
              <a:spcBef>
                <a:spcPct val="20000"/>
              </a:spcBef>
              <a:defRPr/>
            </a:pPr>
            <a:r>
              <a:rPr lang="en-US" sz="2800" b="1" dirty="0">
                <a:latin typeface="Arial" pitchFamily="34" charset="0"/>
                <a:cs typeface="Arial" pitchFamily="34" charset="0"/>
              </a:rPr>
              <a:t>A. </a:t>
            </a:r>
            <a:r>
              <a:rPr lang="sr-Latn-RS" sz="2800" dirty="0">
                <a:latin typeface="Arial" pitchFamily="34" charset="0"/>
                <a:cs typeface="Arial" pitchFamily="34" charset="0"/>
              </a:rPr>
              <a:t>Bangladesh</a:t>
            </a:r>
            <a:endParaRPr lang="en-US" sz="2800" dirty="0">
              <a:latin typeface="Arial" pitchFamily="34" charset="0"/>
              <a:cs typeface="Arial" pitchFamily="34" charset="0"/>
            </a:endParaRPr>
          </a:p>
          <a:p>
            <a:pPr marL="514350" indent="-514350">
              <a:spcBef>
                <a:spcPct val="20000"/>
              </a:spcBef>
              <a:defRPr/>
            </a:pPr>
            <a:r>
              <a:rPr lang="en-US" sz="2800" b="1" dirty="0">
                <a:latin typeface="Arial" pitchFamily="34" charset="0"/>
                <a:cs typeface="Arial" pitchFamily="34" charset="0"/>
              </a:rPr>
              <a:t>B. </a:t>
            </a:r>
            <a:r>
              <a:rPr lang="sr-Latn-RS" sz="2800" dirty="0">
                <a:latin typeface="Arial" pitchFamily="34" charset="0"/>
                <a:cs typeface="Arial" pitchFamily="34" charset="0"/>
              </a:rPr>
              <a:t>Pakistan</a:t>
            </a:r>
          </a:p>
          <a:p>
            <a:pPr marL="514350" indent="-514350">
              <a:spcBef>
                <a:spcPct val="20000"/>
              </a:spcBef>
              <a:buFont typeface="Arial" charset="0"/>
              <a:buNone/>
              <a:defRPr/>
            </a:pPr>
            <a:r>
              <a:rPr lang="en-US" sz="2800" b="1" dirty="0">
                <a:latin typeface="Arial" pitchFamily="34" charset="0"/>
                <a:cs typeface="Arial" pitchFamily="34" charset="0"/>
              </a:rPr>
              <a:t>C. </a:t>
            </a:r>
            <a:r>
              <a:rPr lang="sr-Latn-RS" sz="2800" dirty="0">
                <a:latin typeface="Arial" pitchFamily="34" charset="0"/>
                <a:cs typeface="Arial" pitchFamily="34" charset="0"/>
              </a:rPr>
              <a:t>India</a:t>
            </a:r>
            <a:endParaRPr lang="en-US" sz="2800" dirty="0">
              <a:latin typeface="Arial" pitchFamily="34" charset="0"/>
              <a:cs typeface="Arial" pitchFamily="34" charset="0"/>
            </a:endParaRPr>
          </a:p>
          <a:p>
            <a:pPr marL="514350" indent="-514350">
              <a:spcBef>
                <a:spcPct val="20000"/>
              </a:spcBef>
              <a:buFont typeface="Arial" charset="0"/>
              <a:buNone/>
              <a:defRPr/>
            </a:pPr>
            <a:r>
              <a:rPr lang="en-US" sz="2800" b="1" dirty="0">
                <a:latin typeface="Arial" pitchFamily="34" charset="0"/>
                <a:cs typeface="Arial" pitchFamily="34" charset="0"/>
              </a:rPr>
              <a:t>D.</a:t>
            </a:r>
            <a:r>
              <a:rPr lang="en-US" sz="2800" dirty="0">
                <a:latin typeface="Arial" pitchFamily="34" charset="0"/>
                <a:cs typeface="Arial" pitchFamily="34" charset="0"/>
              </a:rPr>
              <a:t> </a:t>
            </a:r>
            <a:r>
              <a:rPr lang="sr-Latn-RS" sz="2800" dirty="0">
                <a:latin typeface="Arial" pitchFamily="34" charset="0"/>
                <a:cs typeface="Arial" pitchFamily="34" charset="0"/>
              </a:rPr>
              <a:t>Myanmar</a:t>
            </a:r>
          </a:p>
          <a:p>
            <a:pPr>
              <a:spcBef>
                <a:spcPct val="20000"/>
              </a:spcBef>
              <a:buFont typeface="Arial" charset="0"/>
              <a:buNone/>
              <a:defRPr/>
            </a:pPr>
            <a:endParaRPr lang="sr-Latn-RS" sz="3200" dirty="0">
              <a:latin typeface="+mn-lt"/>
              <a:cs typeface="+mn-cs"/>
            </a:endParaRPr>
          </a:p>
          <a:p>
            <a:pPr>
              <a:spcBef>
                <a:spcPct val="20000"/>
              </a:spcBef>
              <a:buFont typeface="Arial" charset="0"/>
              <a:buNone/>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1371600" y="0"/>
            <a:ext cx="7543800" cy="1676400"/>
          </a:xfrm>
        </p:spPr>
        <p:txBody>
          <a:bodyPr/>
          <a:lstStyle/>
          <a:p>
            <a:pPr marL="0" indent="0">
              <a:buFont typeface="Arial" charset="0"/>
              <a:buNone/>
            </a:pPr>
            <a:r>
              <a:rPr lang="en-US" b="1" smtClean="0">
                <a:latin typeface="Arial" charset="0"/>
                <a:cs typeface="Arial" charset="0"/>
              </a:rPr>
              <a:t>Which of the following toponyms best defined by common traits of Catholicizm and Spanish language?</a:t>
            </a:r>
          </a:p>
        </p:txBody>
      </p:sp>
      <p:pic>
        <p:nvPicPr>
          <p:cNvPr id="14339" name="Picture 4" descr="C:\Users\VojaZmaj\Desktop\Slike za olimpijadu\95248-004-94E6DB49.jpg"/>
          <p:cNvPicPr>
            <a:picLocks noChangeAspect="1" noChangeArrowheads="1"/>
          </p:cNvPicPr>
          <p:nvPr/>
        </p:nvPicPr>
        <p:blipFill>
          <a:blip r:embed="rId2"/>
          <a:srcRect/>
          <a:stretch>
            <a:fillRect/>
          </a:stretch>
        </p:blipFill>
        <p:spPr bwMode="auto">
          <a:xfrm>
            <a:off x="2895600" y="1752600"/>
            <a:ext cx="6011863" cy="4754563"/>
          </a:xfrm>
          <a:prstGeom prst="rect">
            <a:avLst/>
          </a:prstGeom>
          <a:noFill/>
          <a:ln w="9525">
            <a:noFill/>
            <a:miter lim="800000"/>
            <a:headEnd/>
            <a:tailEnd/>
          </a:ln>
        </p:spPr>
      </p:pic>
      <p:sp>
        <p:nvSpPr>
          <p:cNvPr id="14340"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Q.10</a:t>
            </a:r>
          </a:p>
        </p:txBody>
      </p:sp>
      <p:sp>
        <p:nvSpPr>
          <p:cNvPr id="5" name="Content Placeholder 2"/>
          <p:cNvSpPr txBox="1">
            <a:spLocks/>
          </p:cNvSpPr>
          <p:nvPr/>
        </p:nvSpPr>
        <p:spPr bwMode="auto">
          <a:xfrm>
            <a:off x="0" y="2324100"/>
            <a:ext cx="2819400" cy="2209800"/>
          </a:xfrm>
          <a:prstGeom prst="rect">
            <a:avLst/>
          </a:prstGeom>
          <a:noFill/>
          <a:ln w="9525">
            <a:noFill/>
            <a:miter lim="800000"/>
            <a:headEnd/>
            <a:tailEnd/>
          </a:ln>
        </p:spPr>
        <p:txBody>
          <a:bodyPr/>
          <a:lstStyle/>
          <a:p>
            <a:pPr marL="514350" indent="-514350" eaLnBrk="0" hangingPunct="0">
              <a:spcBef>
                <a:spcPct val="20000"/>
              </a:spcBef>
              <a:defRPr/>
            </a:pPr>
            <a:r>
              <a:rPr lang="en-US" sz="2800" b="1" dirty="0">
                <a:latin typeface="Arial" pitchFamily="34" charset="0"/>
                <a:cs typeface="Arial" pitchFamily="34" charset="0"/>
              </a:rPr>
              <a:t>A. </a:t>
            </a:r>
            <a:r>
              <a:rPr lang="sr-Latn-RS" sz="2800" dirty="0">
                <a:latin typeface="Arial" pitchFamily="34" charset="0"/>
                <a:cs typeface="Arial" pitchFamily="34" charset="0"/>
              </a:rPr>
              <a:t>Dar es Salam</a:t>
            </a:r>
          </a:p>
          <a:p>
            <a:pPr eaLnBrk="0" hangingPunct="0">
              <a:spcBef>
                <a:spcPct val="20000"/>
              </a:spcBef>
              <a:buFont typeface="Arial" charset="0"/>
              <a:buNone/>
              <a:defRPr/>
            </a:pPr>
            <a:r>
              <a:rPr lang="en-US" sz="2800" b="1" dirty="0">
                <a:latin typeface="Arial" pitchFamily="34" charset="0"/>
                <a:cs typeface="Arial" pitchFamily="34" charset="0"/>
              </a:rPr>
              <a:t>B. </a:t>
            </a:r>
            <a:r>
              <a:rPr lang="sr-Latn-RS" sz="2800" dirty="0">
                <a:latin typeface="Arial" pitchFamily="34" charset="0"/>
                <a:cs typeface="Arial" pitchFamily="34" charset="0"/>
              </a:rPr>
              <a:t>San Jose</a:t>
            </a:r>
          </a:p>
          <a:p>
            <a:pPr eaLnBrk="0" hangingPunct="0">
              <a:spcBef>
                <a:spcPct val="20000"/>
              </a:spcBef>
              <a:buFont typeface="Arial" charset="0"/>
              <a:buNone/>
              <a:defRPr/>
            </a:pPr>
            <a:r>
              <a:rPr lang="en-US" sz="2800" b="1" dirty="0">
                <a:latin typeface="Arial" pitchFamily="34" charset="0"/>
                <a:cs typeface="Arial" pitchFamily="34" charset="0"/>
              </a:rPr>
              <a:t>C. </a:t>
            </a:r>
            <a:r>
              <a:rPr lang="sr-Latn-RS" sz="2800" dirty="0">
                <a:latin typeface="Arial" pitchFamily="34" charset="0"/>
                <a:cs typeface="Arial" pitchFamily="34" charset="0"/>
              </a:rPr>
              <a:t>Fauske</a:t>
            </a:r>
          </a:p>
          <a:p>
            <a:pPr eaLnBrk="0" hangingPunct="0">
              <a:spcBef>
                <a:spcPct val="20000"/>
              </a:spcBef>
              <a:buFont typeface="Arial" charset="0"/>
              <a:buNone/>
              <a:defRPr/>
            </a:pPr>
            <a:r>
              <a:rPr lang="en-US" sz="2800" b="1" dirty="0">
                <a:latin typeface="Arial" pitchFamily="34" charset="0"/>
                <a:cs typeface="Arial" pitchFamily="34" charset="0"/>
              </a:rPr>
              <a:t>D. </a:t>
            </a:r>
            <a:r>
              <a:rPr lang="sr-Latn-RS" sz="2800" dirty="0">
                <a:latin typeface="Arial" pitchFamily="34" charset="0"/>
                <a:cs typeface="Arial" pitchFamily="34" charset="0"/>
              </a:rPr>
              <a:t>Saint Paul</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0"/>
            <a:ext cx="7631113" cy="1676400"/>
          </a:xfrm>
        </p:spPr>
        <p:txBody>
          <a:bodyPr/>
          <a:lstStyle/>
          <a:p>
            <a:pPr marL="0" indent="0">
              <a:buFont typeface="Arial" charset="0"/>
              <a:buNone/>
              <a:defRPr/>
            </a:pPr>
            <a:r>
              <a:rPr lang="en-US" b="1" u="sng" dirty="0" smtClean="0">
                <a:latin typeface="Arial" pitchFamily="34" charset="0"/>
                <a:cs typeface="Arial" pitchFamily="34" charset="0"/>
              </a:rPr>
              <a:t>What does this map represent</a:t>
            </a:r>
            <a:r>
              <a:rPr lang="sr-Latn-RS" b="1" u="sng" dirty="0" smtClean="0">
                <a:latin typeface="Arial" pitchFamily="34" charset="0"/>
                <a:cs typeface="Arial" pitchFamily="34" charset="0"/>
              </a:rPr>
              <a:t>?</a:t>
            </a:r>
          </a:p>
          <a:p>
            <a:pPr marL="514350" indent="-514350">
              <a:buFont typeface="Arial" charset="0"/>
              <a:buNone/>
              <a:defRPr/>
            </a:pPr>
            <a:r>
              <a:rPr lang="en-US" sz="2800" b="1" dirty="0" smtClean="0">
                <a:latin typeface="Arial" pitchFamily="34" charset="0"/>
                <a:cs typeface="Arial" pitchFamily="34" charset="0"/>
              </a:rPr>
              <a:t>A. </a:t>
            </a:r>
            <a:r>
              <a:rPr lang="sr-Latn-RS" sz="2800" dirty="0" smtClean="0">
                <a:latin typeface="Arial" pitchFamily="34" charset="0"/>
                <a:cs typeface="Arial" pitchFamily="34" charset="0"/>
              </a:rPr>
              <a:t>Risks of floods</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B. </a:t>
            </a:r>
            <a:r>
              <a:rPr lang="sr-Latn-RS" sz="2800" dirty="0" smtClean="0">
                <a:latin typeface="Arial" pitchFamily="34" charset="0"/>
                <a:cs typeface="Arial" pitchFamily="34" charset="0"/>
              </a:rPr>
              <a:t>Risks of earthquakes</a:t>
            </a:r>
          </a:p>
          <a:p>
            <a:pPr marL="514350" indent="-514350">
              <a:buFont typeface="Arial" charset="0"/>
              <a:buNone/>
              <a:defRPr/>
            </a:pPr>
            <a:r>
              <a:rPr lang="en-US" sz="2800" b="1" dirty="0" smtClean="0">
                <a:latin typeface="Arial" pitchFamily="34" charset="0"/>
                <a:cs typeface="Arial" pitchFamily="34" charset="0"/>
              </a:rPr>
              <a:t>C. </a:t>
            </a:r>
            <a:r>
              <a:rPr lang="sr-Latn-RS" sz="2800" dirty="0" smtClean="0">
                <a:latin typeface="Arial" pitchFamily="34" charset="0"/>
                <a:cs typeface="Arial" pitchFamily="34" charset="0"/>
              </a:rPr>
              <a:t>Risks of droughts</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Risks of hail</a:t>
            </a:r>
            <a:endParaRPr lang="en-US" sz="2800" dirty="0">
              <a:latin typeface="Arial" pitchFamily="34" charset="0"/>
              <a:cs typeface="Arial" pitchFamily="34" charset="0"/>
            </a:endParaRPr>
          </a:p>
        </p:txBody>
      </p:sp>
      <p:sp>
        <p:nvSpPr>
          <p:cNvPr id="15363"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Q.11</a:t>
            </a:r>
          </a:p>
        </p:txBody>
      </p:sp>
      <p:pic>
        <p:nvPicPr>
          <p:cNvPr id="15364" name="Picture 5" descr="C:\Users\HP\Desktop\aljosa\SHARE-map.png"/>
          <p:cNvPicPr>
            <a:picLocks noChangeAspect="1" noChangeArrowheads="1"/>
          </p:cNvPicPr>
          <p:nvPr/>
        </p:nvPicPr>
        <p:blipFill>
          <a:blip r:embed="rId2"/>
          <a:srcRect/>
          <a:stretch>
            <a:fillRect/>
          </a:stretch>
        </p:blipFill>
        <p:spPr bwMode="auto">
          <a:xfrm>
            <a:off x="1438275" y="1692275"/>
            <a:ext cx="6267450" cy="5165725"/>
          </a:xfrm>
          <a:prstGeom prst="rect">
            <a:avLst/>
          </a:prstGeom>
          <a:noFill/>
          <a:ln w="9525">
            <a:noFill/>
            <a:miter lim="800000"/>
            <a:headEnd/>
            <a:tailEnd/>
          </a:ln>
        </p:spPr>
      </p:pic>
      <p:pic>
        <p:nvPicPr>
          <p:cNvPr id="15365" name="Picture 5" descr="C:\Users\HP\Desktop\aljosa\SHARE-map.png"/>
          <p:cNvPicPr>
            <a:picLocks noChangeAspect="1" noChangeArrowheads="1"/>
          </p:cNvPicPr>
          <p:nvPr/>
        </p:nvPicPr>
        <p:blipFill>
          <a:blip r:embed="rId2"/>
          <a:srcRect l="13373" t="89983" r="61098"/>
          <a:stretch>
            <a:fillRect/>
          </a:stretch>
        </p:blipFill>
        <p:spPr bwMode="auto">
          <a:xfrm>
            <a:off x="5305425" y="3124200"/>
            <a:ext cx="3838575" cy="1241425"/>
          </a:xfrm>
          <a:prstGeom prst="rect">
            <a:avLst/>
          </a:prstGeom>
          <a:noFill/>
          <a:ln w="9525">
            <a:noFill/>
            <a:miter lim="800000"/>
            <a:headEnd/>
            <a:tailEnd/>
          </a:ln>
        </p:spPr>
      </p:pic>
      <p:sp>
        <p:nvSpPr>
          <p:cNvPr id="8" name="Rounded Rectangle 7"/>
          <p:cNvSpPr/>
          <p:nvPr/>
        </p:nvSpPr>
        <p:spPr>
          <a:xfrm>
            <a:off x="2362200" y="6324600"/>
            <a:ext cx="1295400" cy="381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1371600" y="0"/>
            <a:ext cx="7620000" cy="1676400"/>
          </a:xfrm>
        </p:spPr>
        <p:txBody>
          <a:bodyPr/>
          <a:lstStyle/>
          <a:p>
            <a:pPr marL="0" indent="0">
              <a:buFont typeface="Arial" charset="0"/>
              <a:buNone/>
            </a:pPr>
            <a:r>
              <a:rPr lang="en-US" b="1" smtClean="0"/>
              <a:t>What does this map represent</a:t>
            </a:r>
            <a:r>
              <a:rPr lang="en-US" altLang="en-US" b="1" smtClean="0"/>
              <a:t>?</a:t>
            </a:r>
          </a:p>
          <a:p>
            <a:pPr marL="0" indent="0">
              <a:buFont typeface="Arial" charset="0"/>
              <a:buNone/>
            </a:pPr>
            <a:r>
              <a:rPr lang="en-US" altLang="en-US" sz="2800" b="1" smtClean="0">
                <a:latin typeface="Arial" charset="0"/>
                <a:cs typeface="Arial" charset="0"/>
              </a:rPr>
              <a:t>A. </a:t>
            </a:r>
            <a:r>
              <a:rPr lang="en-US" altLang="en-US" sz="2800" smtClean="0">
                <a:latin typeface="Arial" charset="0"/>
                <a:cs typeface="Arial" charset="0"/>
              </a:rPr>
              <a:t>Oil production		</a:t>
            </a:r>
            <a:r>
              <a:rPr lang="en-US" altLang="en-US" sz="2800" b="1" smtClean="0">
                <a:latin typeface="Arial" charset="0"/>
                <a:cs typeface="Arial" charset="0"/>
              </a:rPr>
              <a:t>B. </a:t>
            </a:r>
            <a:r>
              <a:rPr lang="en-US" altLang="en-US" sz="2800" smtClean="0">
                <a:latin typeface="Arial" charset="0"/>
                <a:cs typeface="Arial" charset="0"/>
              </a:rPr>
              <a:t>Copper production</a:t>
            </a:r>
          </a:p>
          <a:p>
            <a:pPr marL="0" indent="0">
              <a:buFont typeface="Arial" charset="0"/>
              <a:buNone/>
            </a:pPr>
            <a:r>
              <a:rPr lang="en-US" altLang="en-US" sz="2800" b="1" smtClean="0">
                <a:latin typeface="Arial" charset="0"/>
                <a:cs typeface="Arial" charset="0"/>
              </a:rPr>
              <a:t>C. </a:t>
            </a:r>
            <a:r>
              <a:rPr lang="en-US" altLang="en-US" sz="2800" smtClean="0">
                <a:latin typeface="Arial" charset="0"/>
                <a:cs typeface="Arial" charset="0"/>
              </a:rPr>
              <a:t>Coal production	</a:t>
            </a:r>
            <a:r>
              <a:rPr lang="en-US" altLang="en-US" sz="2800" b="1" smtClean="0">
                <a:latin typeface="Arial" charset="0"/>
                <a:cs typeface="Arial" charset="0"/>
              </a:rPr>
              <a:t>D. </a:t>
            </a:r>
            <a:r>
              <a:rPr lang="en-US" altLang="en-US" sz="2800" smtClean="0">
                <a:latin typeface="Arial" charset="0"/>
                <a:cs typeface="Arial" charset="0"/>
              </a:rPr>
              <a:t>Lead production</a:t>
            </a:r>
          </a:p>
        </p:txBody>
      </p:sp>
      <p:pic>
        <p:nvPicPr>
          <p:cNvPr id="16387" name="Picture 3" descr="C:\Users\VojaZmaj\Desktop\Slike za olimpijadu\Oil_Reserves.png"/>
          <p:cNvPicPr>
            <a:picLocks noChangeAspect="1" noChangeArrowheads="1"/>
          </p:cNvPicPr>
          <p:nvPr/>
        </p:nvPicPr>
        <p:blipFill>
          <a:blip r:embed="rId2"/>
          <a:srcRect l="6364" r="4546"/>
          <a:stretch>
            <a:fillRect/>
          </a:stretch>
        </p:blipFill>
        <p:spPr bwMode="auto">
          <a:xfrm>
            <a:off x="0" y="1828800"/>
            <a:ext cx="9144000" cy="4675188"/>
          </a:xfrm>
          <a:prstGeom prst="rect">
            <a:avLst/>
          </a:prstGeom>
          <a:noFill/>
          <a:ln w="9525">
            <a:noFill/>
            <a:miter lim="800000"/>
            <a:headEnd/>
            <a:tailEnd/>
          </a:ln>
        </p:spPr>
      </p:pic>
      <p:sp>
        <p:nvSpPr>
          <p:cNvPr id="16388"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371600" y="0"/>
            <a:ext cx="7772400" cy="1219200"/>
          </a:xfrm>
        </p:spPr>
        <p:txBody>
          <a:bodyPr/>
          <a:lstStyle/>
          <a:p>
            <a:pPr marL="0" indent="0">
              <a:buFont typeface="Arial" charset="0"/>
              <a:buNone/>
            </a:pPr>
            <a:r>
              <a:rPr lang="en-US" b="1" smtClean="0">
                <a:latin typeface="Arial" charset="0"/>
                <a:cs typeface="Arial" charset="0"/>
              </a:rPr>
              <a:t>Which country was most affected by tsunami in 2004 (with most victims)?</a:t>
            </a:r>
          </a:p>
        </p:txBody>
      </p:sp>
      <p:pic>
        <p:nvPicPr>
          <p:cNvPr id="17411" name="Picture 2" descr="C:\Users\VojaZmaj\Desktop\Slike za olimpijadu\tsu2005IndoTsuDirHBabeykoUF.jpg"/>
          <p:cNvPicPr>
            <a:picLocks noChangeAspect="1" noChangeArrowheads="1"/>
          </p:cNvPicPr>
          <p:nvPr/>
        </p:nvPicPr>
        <p:blipFill>
          <a:blip r:embed="rId2"/>
          <a:srcRect/>
          <a:stretch>
            <a:fillRect/>
          </a:stretch>
        </p:blipFill>
        <p:spPr bwMode="auto">
          <a:xfrm>
            <a:off x="2819400" y="1219200"/>
            <a:ext cx="6019800" cy="5492750"/>
          </a:xfrm>
          <a:prstGeom prst="rect">
            <a:avLst/>
          </a:prstGeom>
          <a:noFill/>
          <a:ln w="9525">
            <a:noFill/>
            <a:miter lim="800000"/>
            <a:headEnd/>
            <a:tailEnd/>
          </a:ln>
        </p:spPr>
      </p:pic>
      <p:sp>
        <p:nvSpPr>
          <p:cNvPr id="1741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Q.13</a:t>
            </a:r>
          </a:p>
        </p:txBody>
      </p:sp>
      <p:sp>
        <p:nvSpPr>
          <p:cNvPr id="17413" name="Content Placeholder 2"/>
          <p:cNvSpPr txBox="1">
            <a:spLocks/>
          </p:cNvSpPr>
          <p:nvPr/>
        </p:nvSpPr>
        <p:spPr bwMode="auto">
          <a:xfrm>
            <a:off x="0" y="2057400"/>
            <a:ext cx="2971800" cy="2743200"/>
          </a:xfrm>
          <a:prstGeom prst="rect">
            <a:avLst/>
          </a:prstGeom>
          <a:noFill/>
          <a:ln w="9525">
            <a:noFill/>
            <a:miter lim="800000"/>
            <a:headEnd/>
            <a:tailEnd/>
          </a:ln>
        </p:spPr>
        <p:txBody>
          <a:bodyPr/>
          <a:lstStyle/>
          <a:p>
            <a:pPr marL="514350" indent="-514350" eaLnBrk="0" hangingPunct="0">
              <a:spcBef>
                <a:spcPct val="20000"/>
              </a:spcBef>
            </a:pPr>
            <a:r>
              <a:rPr lang="en-US" sz="2800" b="1">
                <a:latin typeface="Arial" charset="0"/>
              </a:rPr>
              <a:t>A. </a:t>
            </a:r>
            <a:r>
              <a:rPr lang="en-US" sz="2800">
                <a:latin typeface="Arial" charset="0"/>
              </a:rPr>
              <a:t>Maldives</a:t>
            </a:r>
          </a:p>
          <a:p>
            <a:pPr marL="514350" indent="-514350" eaLnBrk="0" hangingPunct="0">
              <a:spcBef>
                <a:spcPct val="20000"/>
              </a:spcBef>
            </a:pPr>
            <a:r>
              <a:rPr lang="en-US" sz="2800" b="1">
                <a:latin typeface="Arial" charset="0"/>
              </a:rPr>
              <a:t>B. </a:t>
            </a:r>
            <a:r>
              <a:rPr lang="en-US" sz="2800">
                <a:latin typeface="Arial" charset="0"/>
              </a:rPr>
              <a:t>Sri Lanka</a:t>
            </a:r>
          </a:p>
          <a:p>
            <a:pPr marL="514350" indent="-514350" eaLnBrk="0" hangingPunct="0">
              <a:spcBef>
                <a:spcPct val="20000"/>
              </a:spcBef>
            </a:pPr>
            <a:r>
              <a:rPr lang="en-US" sz="2800" b="1">
                <a:latin typeface="Arial" charset="0"/>
              </a:rPr>
              <a:t>C. </a:t>
            </a:r>
            <a:r>
              <a:rPr lang="en-US" sz="2800">
                <a:latin typeface="Arial" charset="0"/>
              </a:rPr>
              <a:t>Indonesia</a:t>
            </a:r>
          </a:p>
          <a:p>
            <a:pPr marL="514350" indent="-514350" eaLnBrk="0" hangingPunct="0">
              <a:spcBef>
                <a:spcPct val="20000"/>
              </a:spcBef>
            </a:pPr>
            <a:r>
              <a:rPr lang="en-US" sz="2800" b="1">
                <a:latin typeface="Arial" charset="0"/>
              </a:rPr>
              <a:t>D. </a:t>
            </a:r>
            <a:r>
              <a:rPr lang="en-US" sz="2800">
                <a:latin typeface="Arial" charset="0"/>
              </a:rPr>
              <a:t>Bangladesh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0"/>
            <a:ext cx="7772400" cy="6738938"/>
          </a:xfrm>
        </p:spPr>
        <p:txBody>
          <a:bodyPr/>
          <a:lstStyle/>
          <a:p>
            <a:pPr marL="0" indent="0">
              <a:buFont typeface="Arial" charset="0"/>
              <a:buNone/>
              <a:defRPr/>
            </a:pPr>
            <a:r>
              <a:rPr lang="sr-Latn-RS" b="1" dirty="0" smtClean="0">
                <a:latin typeface="Arial" pitchFamily="34" charset="0"/>
                <a:cs typeface="Arial" pitchFamily="34" charset="0"/>
              </a:rPr>
              <a:t>Wh</a:t>
            </a:r>
            <a:r>
              <a:rPr lang="en-US" b="1" dirty="0" err="1" smtClean="0">
                <a:latin typeface="Arial" pitchFamily="34" charset="0"/>
                <a:cs typeface="Arial" pitchFamily="34" charset="0"/>
              </a:rPr>
              <a:t>ich</a:t>
            </a:r>
            <a:r>
              <a:rPr lang="en-US" b="1" dirty="0" smtClean="0">
                <a:latin typeface="Arial" pitchFamily="34" charset="0"/>
                <a:cs typeface="Arial" pitchFamily="34" charset="0"/>
              </a:rPr>
              <a:t> mine is represented below</a:t>
            </a:r>
            <a:r>
              <a:rPr lang="sr-Latn-RS" b="1" dirty="0" smtClean="0">
                <a:latin typeface="Arial" pitchFamily="34" charset="0"/>
                <a:cs typeface="Arial" pitchFamily="34" charset="0"/>
              </a:rPr>
              <a:t>?</a:t>
            </a:r>
          </a:p>
          <a:p>
            <a:pPr marL="514350" indent="-514350">
              <a:buFont typeface="Arial" charset="0"/>
              <a:buNone/>
              <a:defRPr/>
            </a:pPr>
            <a:r>
              <a:rPr lang="en-US" sz="2800" dirty="0" smtClean="0">
                <a:latin typeface="Arial" pitchFamily="34" charset="0"/>
                <a:cs typeface="Arial" pitchFamily="34" charset="0"/>
              </a:rPr>
              <a:t>	</a:t>
            </a:r>
            <a:r>
              <a:rPr lang="en-US" sz="2800" b="1" dirty="0" smtClean="0">
                <a:latin typeface="Arial" pitchFamily="34" charset="0"/>
                <a:cs typeface="Arial" pitchFamily="34" charset="0"/>
              </a:rPr>
              <a:t>A.</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Coal mine</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B. </a:t>
            </a:r>
            <a:r>
              <a:rPr lang="sr-Latn-RS" sz="2800" dirty="0" smtClean="0">
                <a:latin typeface="Arial" pitchFamily="34" charset="0"/>
                <a:cs typeface="Arial" pitchFamily="34" charset="0"/>
              </a:rPr>
              <a:t>Copper mine</a:t>
            </a:r>
          </a:p>
          <a:p>
            <a:pPr marL="514350" indent="-514350">
              <a:buFont typeface="Arial" charset="0"/>
              <a:buNone/>
              <a:defRPr/>
            </a:pPr>
            <a:r>
              <a:rPr lang="en-US" sz="2800" dirty="0" smtClean="0">
                <a:latin typeface="Arial" pitchFamily="34" charset="0"/>
                <a:cs typeface="Arial" pitchFamily="34" charset="0"/>
              </a:rPr>
              <a:t>	</a:t>
            </a:r>
            <a:r>
              <a:rPr lang="en-US" sz="2800" b="1" dirty="0" smtClean="0">
                <a:latin typeface="Arial" pitchFamily="34" charset="0"/>
                <a:cs typeface="Arial" pitchFamily="34" charset="0"/>
              </a:rPr>
              <a:t>C. </a:t>
            </a:r>
            <a:r>
              <a:rPr lang="sr-Latn-RS" sz="2800" dirty="0" smtClean="0">
                <a:latin typeface="Arial" pitchFamily="34" charset="0"/>
                <a:cs typeface="Arial" pitchFamily="34" charset="0"/>
              </a:rPr>
              <a:t>Lead mine</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 </a:t>
            </a:r>
            <a:r>
              <a:rPr lang="sr-Latn-RS" sz="2800" dirty="0" smtClean="0">
                <a:latin typeface="Arial" pitchFamily="34" charset="0"/>
                <a:cs typeface="Arial" pitchFamily="34" charset="0"/>
              </a:rPr>
              <a:t>Gold mine</a:t>
            </a:r>
            <a:endParaRPr lang="en-US" sz="2800" dirty="0">
              <a:latin typeface="Arial" pitchFamily="34" charset="0"/>
              <a:cs typeface="Arial" pitchFamily="34" charset="0"/>
            </a:endParaRPr>
          </a:p>
        </p:txBody>
      </p:sp>
      <p:pic>
        <p:nvPicPr>
          <p:cNvPr id="18435" name="Picture 3"/>
          <p:cNvPicPr>
            <a:picLocks noChangeAspect="1" noChangeArrowheads="1"/>
          </p:cNvPicPr>
          <p:nvPr/>
        </p:nvPicPr>
        <p:blipFill>
          <a:blip r:embed="rId2"/>
          <a:srcRect/>
          <a:stretch>
            <a:fillRect/>
          </a:stretch>
        </p:blipFill>
        <p:spPr bwMode="auto">
          <a:xfrm>
            <a:off x="1181100" y="1676400"/>
            <a:ext cx="6781800" cy="5084763"/>
          </a:xfrm>
          <a:prstGeom prst="rect">
            <a:avLst/>
          </a:prstGeom>
          <a:noFill/>
          <a:ln w="9525">
            <a:noFill/>
            <a:miter lim="800000"/>
            <a:headEnd/>
            <a:tailEnd/>
          </a:ln>
        </p:spPr>
      </p:pic>
      <p:sp>
        <p:nvSpPr>
          <p:cNvPr id="18436"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Q.14</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1371600" y="0"/>
            <a:ext cx="7772400" cy="3657600"/>
          </a:xfrm>
        </p:spPr>
        <p:txBody>
          <a:bodyPr/>
          <a:lstStyle/>
          <a:p>
            <a:pPr marL="0" indent="0">
              <a:buFont typeface="Arial" charset="0"/>
              <a:buNone/>
            </a:pPr>
            <a:r>
              <a:rPr lang="en-US" b="1" smtClean="0">
                <a:latin typeface="Arial" charset="0"/>
                <a:cs typeface="Arial" charset="0"/>
              </a:rPr>
              <a:t>The heaviest hail storm in history happened in:</a:t>
            </a:r>
          </a:p>
        </p:txBody>
      </p:sp>
      <p:pic>
        <p:nvPicPr>
          <p:cNvPr id="19459" name="Picture 4" descr="C:\Users\VojaZmaj\Desktop\Slike za olimpijadu\010612pod04_J.jpg"/>
          <p:cNvPicPr>
            <a:picLocks noChangeAspect="1" noChangeArrowheads="1"/>
          </p:cNvPicPr>
          <p:nvPr/>
        </p:nvPicPr>
        <p:blipFill>
          <a:blip r:embed="rId2"/>
          <a:srcRect/>
          <a:stretch>
            <a:fillRect/>
          </a:stretch>
        </p:blipFill>
        <p:spPr bwMode="auto">
          <a:xfrm>
            <a:off x="2362200" y="1220788"/>
            <a:ext cx="6629400" cy="4416425"/>
          </a:xfrm>
          <a:prstGeom prst="rect">
            <a:avLst/>
          </a:prstGeom>
          <a:noFill/>
          <a:ln w="9525">
            <a:noFill/>
            <a:miter lim="800000"/>
            <a:headEnd/>
            <a:tailEnd/>
          </a:ln>
        </p:spPr>
      </p:pic>
      <p:sp>
        <p:nvSpPr>
          <p:cNvPr id="19460"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Q.15</a:t>
            </a:r>
          </a:p>
        </p:txBody>
      </p:sp>
      <p:sp>
        <p:nvSpPr>
          <p:cNvPr id="6" name="Content Placeholder 2"/>
          <p:cNvSpPr txBox="1">
            <a:spLocks/>
          </p:cNvSpPr>
          <p:nvPr/>
        </p:nvSpPr>
        <p:spPr bwMode="auto">
          <a:xfrm>
            <a:off x="0" y="1943100"/>
            <a:ext cx="2362200" cy="2971800"/>
          </a:xfrm>
          <a:prstGeom prst="rect">
            <a:avLst/>
          </a:prstGeom>
          <a:noFill/>
          <a:ln w="9525">
            <a:noFill/>
            <a:miter lim="800000"/>
            <a:headEnd/>
            <a:tailEnd/>
          </a:ln>
        </p:spPr>
        <p:txBody>
          <a:bodyPr/>
          <a:lstStyle/>
          <a:p>
            <a:pPr eaLnBrk="0" hangingPunct="0">
              <a:spcBef>
                <a:spcPct val="20000"/>
              </a:spcBef>
              <a:buFont typeface="Arial" charset="0"/>
              <a:buNone/>
              <a:defRPr/>
            </a:pPr>
            <a:r>
              <a:rPr lang="en-US" sz="3200" b="1" dirty="0">
                <a:latin typeface="Arial" pitchFamily="34" charset="0"/>
                <a:cs typeface="Arial" pitchFamily="34" charset="0"/>
              </a:rPr>
              <a:t>A. </a:t>
            </a:r>
            <a:r>
              <a:rPr lang="sr-Latn-RS" sz="3200" dirty="0">
                <a:latin typeface="Arial" pitchFamily="34" charset="0"/>
                <a:cs typeface="Arial" pitchFamily="34" charset="0"/>
              </a:rPr>
              <a:t>India</a:t>
            </a:r>
          </a:p>
          <a:p>
            <a:pPr marL="514350" indent="-514350" eaLnBrk="0" hangingPunct="0">
              <a:spcBef>
                <a:spcPct val="20000"/>
              </a:spcBef>
              <a:defRPr/>
            </a:pPr>
            <a:r>
              <a:rPr lang="en-US" sz="3200" b="1" dirty="0">
                <a:latin typeface="Arial" pitchFamily="34" charset="0"/>
                <a:cs typeface="Arial" pitchFamily="34" charset="0"/>
              </a:rPr>
              <a:t>B. </a:t>
            </a:r>
            <a:r>
              <a:rPr lang="sr-Latn-RS" sz="3200" dirty="0">
                <a:latin typeface="Arial" pitchFamily="34" charset="0"/>
                <a:cs typeface="Arial" pitchFamily="34" charset="0"/>
              </a:rPr>
              <a:t>Maldives</a:t>
            </a:r>
          </a:p>
          <a:p>
            <a:pPr marL="514350" indent="-514350" eaLnBrk="0" hangingPunct="0">
              <a:spcBef>
                <a:spcPct val="20000"/>
              </a:spcBef>
              <a:defRPr/>
            </a:pPr>
            <a:r>
              <a:rPr lang="en-US" sz="3200" b="1" dirty="0">
                <a:latin typeface="Arial" pitchFamily="34" charset="0"/>
                <a:cs typeface="Arial" pitchFamily="34" charset="0"/>
              </a:rPr>
              <a:t>C. </a:t>
            </a:r>
            <a:r>
              <a:rPr lang="sr-Latn-RS" sz="3200" dirty="0">
                <a:latin typeface="Arial" pitchFamily="34" charset="0"/>
                <a:cs typeface="Arial" pitchFamily="34" charset="0"/>
              </a:rPr>
              <a:t>Serbia</a:t>
            </a:r>
          </a:p>
          <a:p>
            <a:pPr marL="514350" indent="-514350" eaLnBrk="0" hangingPunct="0">
              <a:spcBef>
                <a:spcPct val="20000"/>
              </a:spcBef>
              <a:defRPr/>
            </a:pPr>
            <a:r>
              <a:rPr lang="en-US" sz="3200" b="1" dirty="0">
                <a:latin typeface="Arial" pitchFamily="34" charset="0"/>
                <a:cs typeface="Arial" pitchFamily="34" charset="0"/>
              </a:rPr>
              <a:t>D. </a:t>
            </a:r>
            <a:r>
              <a:rPr lang="sr-Latn-RS" sz="3200" dirty="0">
                <a:latin typeface="Arial" pitchFamily="34" charset="0"/>
                <a:cs typeface="Arial" pitchFamily="34" charset="0"/>
              </a:rPr>
              <a:t>Hungary</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VojaZmaj\Desktop\Slike za olimpijadu\Motor_Vehicle_Production_Share_1950_2013.png"/>
          <p:cNvPicPr>
            <a:picLocks noChangeAspect="1" noChangeArrowheads="1"/>
          </p:cNvPicPr>
          <p:nvPr/>
        </p:nvPicPr>
        <p:blipFill>
          <a:blip r:embed="rId2"/>
          <a:srcRect l="3683" r="1025" b="4382"/>
          <a:stretch>
            <a:fillRect/>
          </a:stretch>
        </p:blipFill>
        <p:spPr bwMode="auto">
          <a:xfrm>
            <a:off x="1524000" y="1600200"/>
            <a:ext cx="7086600" cy="5122863"/>
          </a:xfrm>
          <a:prstGeom prst="rect">
            <a:avLst/>
          </a:prstGeom>
          <a:noFill/>
          <a:ln w="9525">
            <a:noFill/>
            <a:miter lim="800000"/>
            <a:headEnd/>
            <a:tailEnd/>
          </a:ln>
        </p:spPr>
      </p:pic>
      <p:sp>
        <p:nvSpPr>
          <p:cNvPr id="20483" name="Content Placeholder 2"/>
          <p:cNvSpPr>
            <a:spLocks noGrp="1"/>
          </p:cNvSpPr>
          <p:nvPr>
            <p:ph idx="1"/>
          </p:nvPr>
        </p:nvSpPr>
        <p:spPr>
          <a:xfrm>
            <a:off x="1371600" y="0"/>
            <a:ext cx="7772400" cy="1600200"/>
          </a:xfrm>
        </p:spPr>
        <p:txBody>
          <a:bodyPr/>
          <a:lstStyle/>
          <a:p>
            <a:pPr marL="0" indent="0">
              <a:buFont typeface="Arial" charset="0"/>
              <a:buNone/>
            </a:pPr>
            <a:r>
              <a:rPr lang="en-US" sz="3100" b="1" smtClean="0">
                <a:latin typeface="Arial" charset="0"/>
                <a:cs typeface="Arial" charset="0"/>
              </a:rPr>
              <a:t>The orange colour on this graphics shows car production in which country?</a:t>
            </a:r>
          </a:p>
          <a:p>
            <a:pPr marL="0" indent="0">
              <a:buFont typeface="Arial" charset="0"/>
              <a:buNone/>
            </a:pPr>
            <a:r>
              <a:rPr lang="en-US" sz="2800" b="1" smtClean="0">
                <a:latin typeface="Arial" charset="0"/>
                <a:cs typeface="Arial" charset="0"/>
              </a:rPr>
              <a:t>A. </a:t>
            </a:r>
            <a:r>
              <a:rPr lang="en-US" sz="2800" smtClean="0">
                <a:latin typeface="Arial" charset="0"/>
                <a:cs typeface="Arial" charset="0"/>
              </a:rPr>
              <a:t>USA 	</a:t>
            </a:r>
            <a:r>
              <a:rPr lang="en-US" sz="2800" b="1" smtClean="0">
                <a:latin typeface="Arial" charset="0"/>
                <a:cs typeface="Arial" charset="0"/>
              </a:rPr>
              <a:t>B.</a:t>
            </a:r>
            <a:r>
              <a:rPr lang="en-US" sz="2800" smtClean="0">
                <a:latin typeface="Arial" charset="0"/>
                <a:cs typeface="Arial" charset="0"/>
              </a:rPr>
              <a:t> Italy	</a:t>
            </a:r>
            <a:r>
              <a:rPr lang="en-US" sz="2800" b="1" smtClean="0">
                <a:latin typeface="Arial" charset="0"/>
                <a:cs typeface="Arial" charset="0"/>
              </a:rPr>
              <a:t>C. </a:t>
            </a:r>
            <a:r>
              <a:rPr lang="en-US" sz="2800" smtClean="0">
                <a:latin typeface="Arial" charset="0"/>
                <a:cs typeface="Arial" charset="0"/>
              </a:rPr>
              <a:t>Ireland	  </a:t>
            </a:r>
            <a:r>
              <a:rPr lang="en-US" sz="2800" b="1" smtClean="0">
                <a:latin typeface="Arial" charset="0"/>
                <a:cs typeface="Arial" charset="0"/>
              </a:rPr>
              <a:t>D</a:t>
            </a:r>
            <a:r>
              <a:rPr lang="en-US" sz="2800" smtClean="0">
                <a:latin typeface="Arial" charset="0"/>
                <a:cs typeface="Arial" charset="0"/>
              </a:rPr>
              <a:t>. Sweden </a:t>
            </a:r>
          </a:p>
        </p:txBody>
      </p:sp>
      <p:sp>
        <p:nvSpPr>
          <p:cNvPr id="20484"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sers\HP\Desktop\aljosa\calendar_knez.jpg"/>
          <p:cNvPicPr>
            <a:picLocks noGrp="1" noChangeAspect="1" noChangeArrowheads="1"/>
          </p:cNvPicPr>
          <p:nvPr>
            <p:ph idx="1"/>
          </p:nvPr>
        </p:nvPicPr>
        <p:blipFill>
          <a:blip r:embed="rId2"/>
          <a:srcRect/>
          <a:stretch>
            <a:fillRect/>
          </a:stretch>
        </p:blipFill>
        <p:spPr>
          <a:xfrm>
            <a:off x="0" y="762000"/>
            <a:ext cx="9144000" cy="6096000"/>
          </a:xfrm>
          <a:noFill/>
        </p:spPr>
      </p:pic>
      <p:sp>
        <p:nvSpPr>
          <p:cNvPr id="3075" name="Title 1"/>
          <p:cNvSpPr>
            <a:spLocks noGrp="1"/>
          </p:cNvSpPr>
          <p:nvPr>
            <p:ph type="title"/>
          </p:nvPr>
        </p:nvSpPr>
        <p:spPr>
          <a:xfrm>
            <a:off x="0" y="0"/>
            <a:ext cx="4572000" cy="762000"/>
          </a:xfrm>
        </p:spPr>
        <p:txBody>
          <a:bodyPr/>
          <a:lstStyle/>
          <a:p>
            <a:pPr algn="l"/>
            <a:r>
              <a:rPr lang="en-US" b="1" smtClean="0">
                <a:latin typeface="Arial" charset="0"/>
                <a:cs typeface="Arial" charset="0"/>
              </a:rPr>
              <a:t>Multimedia Test </a:t>
            </a:r>
            <a:endParaRPr lang="en-US" smtClean="0">
              <a:latin typeface="Arial" charset="0"/>
              <a:cs typeface="Arial" charset="0"/>
            </a:endParaRPr>
          </a:p>
        </p:txBody>
      </p:sp>
      <p:pic>
        <p:nvPicPr>
          <p:cNvPr id="3076" name="Picture 3" descr="C:\Users\HP\Desktop\aljosa\10656383_279951095532861_493072591_n.jpg"/>
          <p:cNvPicPr>
            <a:picLocks noChangeAspect="1" noChangeArrowheads="1"/>
          </p:cNvPicPr>
          <p:nvPr/>
        </p:nvPicPr>
        <p:blipFill>
          <a:blip r:embed="rId3"/>
          <a:srcRect t="76923"/>
          <a:stretch>
            <a:fillRect/>
          </a:stretch>
        </p:blipFill>
        <p:spPr bwMode="auto">
          <a:xfrm>
            <a:off x="4800600" y="0"/>
            <a:ext cx="4114800" cy="760413"/>
          </a:xfrm>
          <a:prstGeom prst="rect">
            <a:avLst/>
          </a:prstGeom>
          <a:noFill/>
          <a:ln w="9525">
            <a:noFill/>
            <a:miter lim="800000"/>
            <a:headEnd/>
            <a:tailEnd/>
          </a:ln>
        </p:spPr>
      </p:pic>
      <p:pic>
        <p:nvPicPr>
          <p:cNvPr id="3077" name="Picture 4" descr="C:\Users\HP\Desktop\aljosa\10656383_279951095532861_493072591_n.jpg"/>
          <p:cNvPicPr>
            <a:picLocks noChangeAspect="1" noChangeArrowheads="1"/>
          </p:cNvPicPr>
          <p:nvPr/>
        </p:nvPicPr>
        <p:blipFill>
          <a:blip r:embed="rId3"/>
          <a:srcRect l="20000" r="24615" b="23077"/>
          <a:stretch>
            <a:fillRect/>
          </a:stretch>
        </p:blipFill>
        <p:spPr bwMode="auto">
          <a:xfrm>
            <a:off x="7620000" y="5156200"/>
            <a:ext cx="1393825" cy="1549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VojaZmaj\Desktop\Slike za olimpijadu\WorldMedian_age.png"/>
          <p:cNvPicPr>
            <a:picLocks noChangeAspect="1" noChangeArrowheads="1"/>
          </p:cNvPicPr>
          <p:nvPr/>
        </p:nvPicPr>
        <p:blipFill>
          <a:blip r:embed="rId2"/>
          <a:srcRect/>
          <a:stretch>
            <a:fillRect/>
          </a:stretch>
        </p:blipFill>
        <p:spPr bwMode="auto">
          <a:xfrm>
            <a:off x="0" y="2133600"/>
            <a:ext cx="9144000" cy="4618038"/>
          </a:xfrm>
          <a:prstGeom prst="rect">
            <a:avLst/>
          </a:prstGeom>
          <a:noFill/>
          <a:ln w="9525">
            <a:noFill/>
            <a:miter lim="800000"/>
            <a:headEnd/>
            <a:tailEnd/>
          </a:ln>
        </p:spPr>
      </p:pic>
      <p:sp>
        <p:nvSpPr>
          <p:cNvPr id="21507" name="Content Placeholder 2"/>
          <p:cNvSpPr>
            <a:spLocks noGrp="1"/>
          </p:cNvSpPr>
          <p:nvPr>
            <p:ph idx="1"/>
          </p:nvPr>
        </p:nvSpPr>
        <p:spPr>
          <a:xfrm>
            <a:off x="1371600" y="0"/>
            <a:ext cx="7504113" cy="1103313"/>
          </a:xfrm>
        </p:spPr>
        <p:txBody>
          <a:bodyPr/>
          <a:lstStyle/>
          <a:p>
            <a:pPr marL="0" indent="0">
              <a:buFont typeface="Arial" charset="0"/>
              <a:buNone/>
            </a:pPr>
            <a:r>
              <a:rPr lang="en-US" b="1" smtClean="0">
                <a:latin typeface="Arial" charset="0"/>
                <a:cs typeface="Arial" charset="0"/>
              </a:rPr>
              <a:t>According to the UN, which country has the oldest population?</a:t>
            </a:r>
          </a:p>
        </p:txBody>
      </p:sp>
      <p:sp>
        <p:nvSpPr>
          <p:cNvPr id="21508"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Q.17</a:t>
            </a:r>
          </a:p>
        </p:txBody>
      </p:sp>
      <p:sp>
        <p:nvSpPr>
          <p:cNvPr id="21509" name="Content Placeholder 2"/>
          <p:cNvSpPr txBox="1">
            <a:spLocks/>
          </p:cNvSpPr>
          <p:nvPr/>
        </p:nvSpPr>
        <p:spPr bwMode="auto">
          <a:xfrm>
            <a:off x="0" y="1219200"/>
            <a:ext cx="9144000" cy="685800"/>
          </a:xfrm>
          <a:prstGeom prst="rect">
            <a:avLst/>
          </a:prstGeom>
          <a:noFill/>
          <a:ln w="9525">
            <a:noFill/>
            <a:miter lim="800000"/>
            <a:headEnd/>
            <a:tailEnd/>
          </a:ln>
        </p:spPr>
        <p:txBody>
          <a:bodyPr/>
          <a:lstStyle/>
          <a:p>
            <a:pPr marL="514350" indent="-514350"/>
            <a:r>
              <a:rPr lang="en-US" sz="2800" b="1">
                <a:latin typeface="Arial" charset="0"/>
              </a:rPr>
              <a:t>    A. </a:t>
            </a:r>
            <a:r>
              <a:rPr lang="en-US" sz="2800">
                <a:latin typeface="Arial" charset="0"/>
              </a:rPr>
              <a:t>Germany	</a:t>
            </a:r>
            <a:r>
              <a:rPr lang="en-US" sz="2800" b="1">
                <a:latin typeface="Arial" charset="0"/>
              </a:rPr>
              <a:t>B. </a:t>
            </a:r>
            <a:r>
              <a:rPr lang="en-US" sz="2800">
                <a:latin typeface="Arial" charset="0"/>
              </a:rPr>
              <a:t>Serbia	</a:t>
            </a:r>
            <a:r>
              <a:rPr lang="en-US" sz="2800" b="1">
                <a:latin typeface="Arial" charset="0"/>
              </a:rPr>
              <a:t>C.</a:t>
            </a:r>
            <a:r>
              <a:rPr lang="en-US" sz="2800">
                <a:latin typeface="Arial" charset="0"/>
              </a:rPr>
              <a:t> Japan 	</a:t>
            </a:r>
            <a:r>
              <a:rPr lang="en-US" sz="2800" b="1">
                <a:latin typeface="Arial" charset="0"/>
              </a:rPr>
              <a:t>D.</a:t>
            </a:r>
            <a:r>
              <a:rPr lang="en-US" sz="2800">
                <a:latin typeface="Arial" charset="0"/>
              </a:rPr>
              <a:t> South Korea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371600" y="0"/>
            <a:ext cx="7589838" cy="1524000"/>
          </a:xfrm>
        </p:spPr>
        <p:txBody>
          <a:bodyPr/>
          <a:lstStyle/>
          <a:p>
            <a:pPr marL="0" indent="0">
              <a:buFont typeface="Arial" charset="0"/>
              <a:buNone/>
            </a:pPr>
            <a:r>
              <a:rPr lang="en-US" b="1" smtClean="0">
                <a:latin typeface="Arial" charset="0"/>
                <a:cs typeface="Arial" charset="0"/>
              </a:rPr>
              <a:t>The prohibition that forbids Hindus from slaughtering or consuming beef is an example of:</a:t>
            </a:r>
            <a:endParaRPr lang="en-US" sz="2800" b="1" smtClean="0">
              <a:latin typeface="Arial" charset="0"/>
              <a:cs typeface="Arial" charset="0"/>
            </a:endParaRPr>
          </a:p>
        </p:txBody>
      </p:sp>
      <p:pic>
        <p:nvPicPr>
          <p:cNvPr id="22531" name="Picture 2" descr="C:\Users\VojaZmaj\Desktop\Slike za olimpijadu\cow-india.jpg"/>
          <p:cNvPicPr>
            <a:picLocks noChangeAspect="1" noChangeArrowheads="1"/>
          </p:cNvPicPr>
          <p:nvPr/>
        </p:nvPicPr>
        <p:blipFill>
          <a:blip r:embed="rId3"/>
          <a:srcRect/>
          <a:stretch>
            <a:fillRect/>
          </a:stretch>
        </p:blipFill>
        <p:spPr bwMode="auto">
          <a:xfrm>
            <a:off x="2895600" y="1676400"/>
            <a:ext cx="5984875" cy="4456113"/>
          </a:xfrm>
          <a:prstGeom prst="rect">
            <a:avLst/>
          </a:prstGeom>
          <a:noFill/>
          <a:ln w="9525">
            <a:noFill/>
            <a:miter lim="800000"/>
            <a:headEnd/>
            <a:tailEnd/>
          </a:ln>
        </p:spPr>
      </p:pic>
      <p:sp>
        <p:nvSpPr>
          <p:cNvPr id="2253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Q.18</a:t>
            </a:r>
          </a:p>
        </p:txBody>
      </p:sp>
      <p:sp>
        <p:nvSpPr>
          <p:cNvPr id="22533" name="Content Placeholder 2"/>
          <p:cNvSpPr txBox="1">
            <a:spLocks/>
          </p:cNvSpPr>
          <p:nvPr/>
        </p:nvSpPr>
        <p:spPr bwMode="auto">
          <a:xfrm>
            <a:off x="0" y="1828800"/>
            <a:ext cx="2819400" cy="4086225"/>
          </a:xfrm>
          <a:prstGeom prst="rect">
            <a:avLst/>
          </a:prstGeom>
          <a:noFill/>
          <a:ln w="9525">
            <a:noFill/>
            <a:miter lim="800000"/>
            <a:headEnd/>
            <a:tailEnd/>
          </a:ln>
        </p:spPr>
        <p:txBody>
          <a:bodyPr/>
          <a:lstStyle/>
          <a:p>
            <a:pPr marL="514350" indent="-514350" eaLnBrk="0" hangingPunct="0">
              <a:spcBef>
                <a:spcPct val="20000"/>
              </a:spcBef>
            </a:pPr>
            <a:r>
              <a:rPr lang="en-US" sz="2800" b="1">
                <a:latin typeface="Arial" charset="0"/>
              </a:rPr>
              <a:t>A. </a:t>
            </a:r>
            <a:r>
              <a:rPr lang="en-US" sz="2800">
                <a:latin typeface="Arial" charset="0"/>
              </a:rPr>
              <a:t>a Sharia law </a:t>
            </a:r>
          </a:p>
          <a:p>
            <a:pPr marL="514350" indent="-514350" eaLnBrk="0" hangingPunct="0">
              <a:spcBef>
                <a:spcPct val="20000"/>
              </a:spcBef>
            </a:pPr>
            <a:r>
              <a:rPr lang="en-US" sz="2800" b="1">
                <a:latin typeface="Arial" charset="0"/>
              </a:rPr>
              <a:t>B. </a:t>
            </a:r>
            <a:r>
              <a:rPr lang="en-US" sz="2800">
                <a:latin typeface="Arial" charset="0"/>
              </a:rPr>
              <a:t>a religious proscription </a:t>
            </a:r>
          </a:p>
          <a:p>
            <a:pPr marL="514350" indent="-514350" eaLnBrk="0" hangingPunct="0">
              <a:spcBef>
                <a:spcPct val="20000"/>
              </a:spcBef>
              <a:buFont typeface="Arial" charset="0"/>
              <a:buNone/>
            </a:pPr>
            <a:r>
              <a:rPr lang="en-US" sz="2800" b="1">
                <a:latin typeface="Arial" charset="0"/>
              </a:rPr>
              <a:t>C. </a:t>
            </a:r>
            <a:r>
              <a:rPr lang="en-US" sz="2800">
                <a:latin typeface="Arial" charset="0"/>
              </a:rPr>
              <a:t>an ethnic conflict 	</a:t>
            </a:r>
          </a:p>
          <a:p>
            <a:pPr marL="514350" indent="-514350" eaLnBrk="0" hangingPunct="0">
              <a:spcBef>
                <a:spcPct val="20000"/>
              </a:spcBef>
              <a:buFont typeface="Arial" charset="0"/>
              <a:buNone/>
            </a:pPr>
            <a:r>
              <a:rPr lang="en-US" sz="2800" b="1">
                <a:latin typeface="Arial" charset="0"/>
              </a:rPr>
              <a:t>D. </a:t>
            </a:r>
            <a:r>
              <a:rPr lang="en-US" sz="2800">
                <a:latin typeface="Arial" charset="0"/>
              </a:rPr>
              <a:t>an animistic tradition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VojaZmaj\Desktop\Slike za olimpijadu\Castillo Chichen.jpg"/>
          <p:cNvPicPr>
            <a:picLocks noChangeAspect="1" noChangeArrowheads="1"/>
          </p:cNvPicPr>
          <p:nvPr/>
        </p:nvPicPr>
        <p:blipFill>
          <a:blip r:embed="rId3"/>
          <a:srcRect/>
          <a:stretch>
            <a:fillRect/>
          </a:stretch>
        </p:blipFill>
        <p:spPr bwMode="auto">
          <a:xfrm>
            <a:off x="2641600" y="1676400"/>
            <a:ext cx="6502400" cy="4343400"/>
          </a:xfrm>
          <a:prstGeom prst="rect">
            <a:avLst/>
          </a:prstGeom>
          <a:noFill/>
          <a:ln w="9525">
            <a:noFill/>
            <a:miter lim="800000"/>
            <a:headEnd/>
            <a:tailEnd/>
          </a:ln>
        </p:spPr>
      </p:pic>
      <p:sp>
        <p:nvSpPr>
          <p:cNvPr id="23555" name="Content Placeholder 2"/>
          <p:cNvSpPr>
            <a:spLocks noGrp="1"/>
          </p:cNvSpPr>
          <p:nvPr>
            <p:ph idx="1"/>
          </p:nvPr>
        </p:nvSpPr>
        <p:spPr>
          <a:xfrm>
            <a:off x="1371600" y="0"/>
            <a:ext cx="7772400" cy="1447800"/>
          </a:xfrm>
        </p:spPr>
        <p:txBody>
          <a:bodyPr/>
          <a:lstStyle/>
          <a:p>
            <a:pPr marL="0" indent="0">
              <a:buFont typeface="Arial" charset="0"/>
              <a:buNone/>
            </a:pPr>
            <a:r>
              <a:rPr lang="en-US" b="1" smtClean="0">
                <a:latin typeface="Arial" charset="0"/>
                <a:cs typeface="Arial" charset="0"/>
              </a:rPr>
              <a:t>Which of the following Amerindian languages is spoken on the Yucatan peninsula of Mexico?</a:t>
            </a:r>
          </a:p>
        </p:txBody>
      </p:sp>
      <p:sp>
        <p:nvSpPr>
          <p:cNvPr id="23556"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Q.19</a:t>
            </a:r>
          </a:p>
        </p:txBody>
      </p:sp>
      <p:sp>
        <p:nvSpPr>
          <p:cNvPr id="5" name="Content Placeholder 2"/>
          <p:cNvSpPr txBox="1">
            <a:spLocks/>
          </p:cNvSpPr>
          <p:nvPr/>
        </p:nvSpPr>
        <p:spPr bwMode="auto">
          <a:xfrm>
            <a:off x="0" y="2171700"/>
            <a:ext cx="2590800" cy="2514600"/>
          </a:xfrm>
          <a:prstGeom prst="rect">
            <a:avLst/>
          </a:prstGeom>
          <a:noFill/>
          <a:ln w="9525">
            <a:noFill/>
            <a:miter lim="800000"/>
            <a:headEnd/>
            <a:tailEnd/>
          </a:ln>
        </p:spPr>
        <p:txBody>
          <a:bodyPr/>
          <a:lstStyle/>
          <a:p>
            <a:pPr eaLnBrk="0" hangingPunct="0">
              <a:spcBef>
                <a:spcPct val="20000"/>
              </a:spcBef>
              <a:buFont typeface="Arial" charset="0"/>
              <a:buNone/>
              <a:defRPr/>
            </a:pPr>
            <a:r>
              <a:rPr lang="en-US" sz="2800" b="1" dirty="0">
                <a:latin typeface="Arial" pitchFamily="34" charset="0"/>
                <a:cs typeface="Arial" pitchFamily="34" charset="0"/>
              </a:rPr>
              <a:t>A. </a:t>
            </a:r>
            <a:r>
              <a:rPr lang="sr-Latn-RS" sz="2800" dirty="0">
                <a:latin typeface="Arial" pitchFamily="34" charset="0"/>
                <a:cs typeface="Arial" pitchFamily="34" charset="0"/>
              </a:rPr>
              <a:t>Comanchan</a:t>
            </a:r>
          </a:p>
          <a:p>
            <a:pPr marL="514350" indent="-514350" eaLnBrk="0" hangingPunct="0">
              <a:spcBef>
                <a:spcPct val="20000"/>
              </a:spcBef>
              <a:defRPr/>
            </a:pPr>
            <a:r>
              <a:rPr lang="en-US" sz="2800" b="1" dirty="0">
                <a:latin typeface="Arial" pitchFamily="34" charset="0"/>
                <a:cs typeface="Arial" pitchFamily="34" charset="0"/>
              </a:rPr>
              <a:t>B. </a:t>
            </a:r>
            <a:r>
              <a:rPr lang="sr-Latn-RS" sz="2800" dirty="0">
                <a:latin typeface="Arial" pitchFamily="34" charset="0"/>
                <a:cs typeface="Arial" pitchFamily="34" charset="0"/>
              </a:rPr>
              <a:t>Mayan</a:t>
            </a:r>
            <a:endParaRPr lang="en-US" sz="2800" dirty="0">
              <a:latin typeface="Arial" pitchFamily="34" charset="0"/>
              <a:cs typeface="Arial" pitchFamily="34" charset="0"/>
            </a:endParaRPr>
          </a:p>
          <a:p>
            <a:pPr marL="514350" indent="-514350" eaLnBrk="0" hangingPunct="0">
              <a:spcBef>
                <a:spcPct val="20000"/>
              </a:spcBef>
              <a:defRPr/>
            </a:pPr>
            <a:r>
              <a:rPr lang="en-US" sz="2800" b="1" dirty="0">
                <a:latin typeface="Arial" pitchFamily="34" charset="0"/>
                <a:cs typeface="Arial" pitchFamily="34" charset="0"/>
              </a:rPr>
              <a:t>C. </a:t>
            </a:r>
            <a:r>
              <a:rPr lang="sr-Latn-RS" sz="2800" dirty="0">
                <a:latin typeface="Arial" pitchFamily="34" charset="0"/>
                <a:cs typeface="Arial" pitchFamily="34" charset="0"/>
              </a:rPr>
              <a:t>Cherokee</a:t>
            </a:r>
            <a:endParaRPr lang="en-US" sz="2800" dirty="0">
              <a:latin typeface="Arial" pitchFamily="34" charset="0"/>
              <a:cs typeface="Arial" pitchFamily="34" charset="0"/>
            </a:endParaRPr>
          </a:p>
          <a:p>
            <a:pPr marL="514350" indent="-514350" eaLnBrk="0" hangingPunct="0">
              <a:spcBef>
                <a:spcPct val="20000"/>
              </a:spcBef>
              <a:defRPr/>
            </a:pPr>
            <a:r>
              <a:rPr lang="en-US" sz="2800" b="1" dirty="0">
                <a:latin typeface="Arial" pitchFamily="34" charset="0"/>
                <a:cs typeface="Arial" pitchFamily="34" charset="0"/>
              </a:rPr>
              <a:t>D. </a:t>
            </a:r>
            <a:r>
              <a:rPr lang="sr-Latn-RS" sz="2800" dirty="0">
                <a:latin typeface="Arial" pitchFamily="34" charset="0"/>
                <a:cs typeface="Arial" pitchFamily="34" charset="0"/>
              </a:rPr>
              <a:t>Lakota</a:t>
            </a:r>
          </a:p>
          <a:p>
            <a:pPr marL="514350" indent="-514350" eaLnBrk="0" hangingPunct="0">
              <a:spcBef>
                <a:spcPct val="20000"/>
              </a:spcBef>
              <a:buFont typeface="Arial" charset="0"/>
              <a:buAutoNum type="alphaLcParenR"/>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371600" y="0"/>
            <a:ext cx="7772400" cy="1600200"/>
          </a:xfrm>
        </p:spPr>
        <p:txBody>
          <a:bodyPr/>
          <a:lstStyle/>
          <a:p>
            <a:pPr marL="0" indent="0">
              <a:buFont typeface="Arial" charset="0"/>
              <a:buNone/>
            </a:pPr>
            <a:r>
              <a:rPr lang="en-US" b="1" smtClean="0">
                <a:latin typeface="Arial" charset="0"/>
                <a:cs typeface="Arial" charset="0"/>
              </a:rPr>
              <a:t>As many as 80 percent of all Muslims belong to the following denomination of Islam:</a:t>
            </a:r>
          </a:p>
          <a:p>
            <a:pPr marL="0" indent="0">
              <a:buFont typeface="Arial" charset="0"/>
              <a:buNone/>
            </a:pPr>
            <a:r>
              <a:rPr lang="en-US" smtClean="0"/>
              <a:t> </a:t>
            </a:r>
          </a:p>
        </p:txBody>
      </p:sp>
      <p:pic>
        <p:nvPicPr>
          <p:cNvPr id="24579" name="Picture 4" descr="C:\Users\VojaZmaj\Desktop\Slike za olimpijadu\islam_symbol340.jpg"/>
          <p:cNvPicPr>
            <a:picLocks noChangeAspect="1" noChangeArrowheads="1"/>
          </p:cNvPicPr>
          <p:nvPr/>
        </p:nvPicPr>
        <p:blipFill>
          <a:blip r:embed="rId2"/>
          <a:srcRect/>
          <a:stretch>
            <a:fillRect/>
          </a:stretch>
        </p:blipFill>
        <p:spPr bwMode="auto">
          <a:xfrm>
            <a:off x="2338388" y="2362200"/>
            <a:ext cx="4467225" cy="4297363"/>
          </a:xfrm>
          <a:prstGeom prst="rect">
            <a:avLst/>
          </a:prstGeom>
          <a:noFill/>
          <a:ln w="9525">
            <a:noFill/>
            <a:miter lim="800000"/>
            <a:headEnd/>
            <a:tailEnd/>
          </a:ln>
        </p:spPr>
      </p:pic>
      <p:sp>
        <p:nvSpPr>
          <p:cNvPr id="24580"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Q.20</a:t>
            </a:r>
          </a:p>
        </p:txBody>
      </p:sp>
      <p:sp>
        <p:nvSpPr>
          <p:cNvPr id="24581" name="Content Placeholder 2"/>
          <p:cNvSpPr txBox="1">
            <a:spLocks/>
          </p:cNvSpPr>
          <p:nvPr/>
        </p:nvSpPr>
        <p:spPr bwMode="auto">
          <a:xfrm>
            <a:off x="0" y="1524000"/>
            <a:ext cx="9144000" cy="609600"/>
          </a:xfrm>
          <a:prstGeom prst="rect">
            <a:avLst/>
          </a:prstGeom>
          <a:noFill/>
          <a:ln w="9525">
            <a:noFill/>
            <a:miter lim="800000"/>
            <a:headEnd/>
            <a:tailEnd/>
          </a:ln>
        </p:spPr>
        <p:txBody>
          <a:bodyPr/>
          <a:lstStyle/>
          <a:p>
            <a:pPr>
              <a:buFont typeface="Arial" charset="0"/>
              <a:buNone/>
            </a:pPr>
            <a:r>
              <a:rPr lang="en-US" sz="2800" b="1">
                <a:latin typeface="Arial" charset="0"/>
              </a:rPr>
              <a:t>    A. </a:t>
            </a:r>
            <a:r>
              <a:rPr lang="en-US" sz="2800">
                <a:latin typeface="Arial" charset="0"/>
              </a:rPr>
              <a:t>Dravidian 	</a:t>
            </a:r>
            <a:r>
              <a:rPr lang="en-US" sz="2800" b="1">
                <a:latin typeface="Arial" charset="0"/>
              </a:rPr>
              <a:t>B.</a:t>
            </a:r>
            <a:r>
              <a:rPr lang="en-US" sz="2800">
                <a:latin typeface="Arial" charset="0"/>
              </a:rPr>
              <a:t> Shia 	</a:t>
            </a:r>
            <a:r>
              <a:rPr lang="en-US" sz="2800" b="1">
                <a:latin typeface="Arial" charset="0"/>
              </a:rPr>
              <a:t>C. </a:t>
            </a:r>
            <a:r>
              <a:rPr lang="en-US" sz="2800">
                <a:latin typeface="Arial" charset="0"/>
              </a:rPr>
              <a:t>Sunni 	</a:t>
            </a:r>
            <a:r>
              <a:rPr lang="en-US" sz="2800" b="1">
                <a:latin typeface="Arial" charset="0"/>
              </a:rPr>
              <a:t>D.</a:t>
            </a:r>
            <a:r>
              <a:rPr lang="en-US" sz="2800">
                <a:latin typeface="Arial" charset="0"/>
              </a:rPr>
              <a:t> Meccan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371600" y="0"/>
            <a:ext cx="7772400" cy="762000"/>
          </a:xfrm>
        </p:spPr>
        <p:txBody>
          <a:bodyPr/>
          <a:lstStyle/>
          <a:p>
            <a:pPr algn="l"/>
            <a:r>
              <a:rPr lang="en-GB" sz="3200" b="1" smtClean="0">
                <a:latin typeface="Arial" charset="0"/>
                <a:cs typeface="Arial" charset="0"/>
              </a:rPr>
              <a:t>This picture represents:</a:t>
            </a:r>
            <a:endParaRPr lang="en-US" sz="3200" b="1" smtClean="0">
              <a:latin typeface="Arial" charset="0"/>
              <a:cs typeface="Arial" charset="0"/>
            </a:endParaRPr>
          </a:p>
        </p:txBody>
      </p:sp>
      <p:sp>
        <p:nvSpPr>
          <p:cNvPr id="25603" name="Content Placeholder 2"/>
          <p:cNvSpPr>
            <a:spLocks noGrp="1"/>
          </p:cNvSpPr>
          <p:nvPr>
            <p:ph idx="1"/>
          </p:nvPr>
        </p:nvSpPr>
        <p:spPr>
          <a:xfrm>
            <a:off x="0" y="2057400"/>
            <a:ext cx="2743200" cy="2743200"/>
          </a:xfrm>
        </p:spPr>
        <p:txBody>
          <a:bodyPr/>
          <a:lstStyle/>
          <a:p>
            <a:pPr marL="514350" indent="-514350">
              <a:buFont typeface="Arial" charset="0"/>
              <a:buNone/>
            </a:pPr>
            <a:r>
              <a:rPr lang="en-US" sz="2800" b="1" smtClean="0">
                <a:latin typeface="Arial" charset="0"/>
                <a:cs typeface="Arial" charset="0"/>
              </a:rPr>
              <a:t>A. </a:t>
            </a:r>
            <a:r>
              <a:rPr lang="en-US" sz="2800" smtClean="0">
                <a:latin typeface="Arial" charset="0"/>
                <a:cs typeface="Arial" charset="0"/>
              </a:rPr>
              <a:t>Medina </a:t>
            </a:r>
          </a:p>
          <a:p>
            <a:pPr marL="514350" indent="-514350">
              <a:buFont typeface="Arial" charset="0"/>
              <a:buNone/>
            </a:pPr>
            <a:r>
              <a:rPr lang="en-US" sz="2800" b="1" smtClean="0">
                <a:latin typeface="Arial" charset="0"/>
                <a:cs typeface="Arial" charset="0"/>
              </a:rPr>
              <a:t>B. </a:t>
            </a:r>
            <a:r>
              <a:rPr lang="en-US" sz="2800" smtClean="0">
                <a:latin typeface="Arial" charset="0"/>
                <a:cs typeface="Arial" charset="0"/>
              </a:rPr>
              <a:t>Mecca </a:t>
            </a:r>
          </a:p>
          <a:p>
            <a:pPr marL="514350" indent="-514350">
              <a:buFont typeface="Arial" charset="0"/>
              <a:buNone/>
            </a:pPr>
            <a:r>
              <a:rPr lang="en-US" sz="2800" b="1" smtClean="0">
                <a:latin typeface="Arial" charset="0"/>
                <a:cs typeface="Arial" charset="0"/>
              </a:rPr>
              <a:t>C. </a:t>
            </a:r>
            <a:r>
              <a:rPr lang="en-US" sz="2800" smtClean="0">
                <a:latin typeface="Arial" charset="0"/>
                <a:cs typeface="Arial" charset="0"/>
              </a:rPr>
              <a:t>Riyadh</a:t>
            </a:r>
          </a:p>
          <a:p>
            <a:pPr marL="514350" indent="-514350">
              <a:buFont typeface="Arial" charset="0"/>
              <a:buNone/>
            </a:pPr>
            <a:r>
              <a:rPr lang="en-US" sz="2800" b="1" smtClean="0">
                <a:latin typeface="Arial" charset="0"/>
                <a:cs typeface="Arial" charset="0"/>
              </a:rPr>
              <a:t>D. </a:t>
            </a:r>
            <a:r>
              <a:rPr lang="en-US" sz="2800" smtClean="0">
                <a:latin typeface="Arial" charset="0"/>
                <a:cs typeface="Arial" charset="0"/>
              </a:rPr>
              <a:t>Jerusalem</a:t>
            </a:r>
          </a:p>
        </p:txBody>
      </p:sp>
      <p:pic>
        <p:nvPicPr>
          <p:cNvPr id="25604" name="Picture 2" descr="http://the-militant-atheist.org/images/the-kaaba-at-night.jpg"/>
          <p:cNvPicPr>
            <a:picLocks noChangeAspect="1" noChangeArrowheads="1"/>
          </p:cNvPicPr>
          <p:nvPr/>
        </p:nvPicPr>
        <p:blipFill>
          <a:blip r:embed="rId2"/>
          <a:srcRect/>
          <a:stretch>
            <a:fillRect/>
          </a:stretch>
        </p:blipFill>
        <p:spPr bwMode="auto">
          <a:xfrm>
            <a:off x="2438400" y="1295400"/>
            <a:ext cx="6705600" cy="5029200"/>
          </a:xfrm>
          <a:prstGeom prst="rect">
            <a:avLst/>
          </a:prstGeom>
          <a:noFill/>
          <a:ln w="9525">
            <a:noFill/>
            <a:miter lim="800000"/>
            <a:headEnd/>
            <a:tailEnd/>
          </a:ln>
        </p:spPr>
      </p:pic>
      <p:sp>
        <p:nvSpPr>
          <p:cNvPr id="25605"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portsarecalling.files.wordpress.com/2013/11/mosque.jpg"/>
          <p:cNvPicPr>
            <a:picLocks noChangeAspect="1" noChangeArrowheads="1"/>
          </p:cNvPicPr>
          <p:nvPr/>
        </p:nvPicPr>
        <p:blipFill>
          <a:blip r:embed="rId2"/>
          <a:srcRect/>
          <a:stretch>
            <a:fillRect/>
          </a:stretch>
        </p:blipFill>
        <p:spPr bwMode="auto">
          <a:xfrm>
            <a:off x="1066800" y="1447800"/>
            <a:ext cx="7010400" cy="5257800"/>
          </a:xfrm>
          <a:prstGeom prst="rect">
            <a:avLst/>
          </a:prstGeom>
          <a:noFill/>
          <a:ln w="9525">
            <a:noFill/>
            <a:miter lim="800000"/>
            <a:headEnd/>
            <a:tailEnd/>
          </a:ln>
        </p:spPr>
      </p:pic>
      <p:sp>
        <p:nvSpPr>
          <p:cNvPr id="26627" name="Title 1"/>
          <p:cNvSpPr>
            <a:spLocks noGrp="1"/>
          </p:cNvSpPr>
          <p:nvPr>
            <p:ph type="title"/>
          </p:nvPr>
        </p:nvSpPr>
        <p:spPr>
          <a:xfrm>
            <a:off x="1371600" y="0"/>
            <a:ext cx="7772400" cy="990600"/>
          </a:xfrm>
        </p:spPr>
        <p:txBody>
          <a:bodyPr/>
          <a:lstStyle/>
          <a:p>
            <a:pPr algn="l"/>
            <a:r>
              <a:rPr lang="en-GB" sz="3200" b="1" smtClean="0">
                <a:latin typeface="Arial" charset="0"/>
                <a:cs typeface="Arial" charset="0"/>
              </a:rPr>
              <a:t>Where was the picture taken?</a:t>
            </a:r>
            <a:endParaRPr lang="en-US" sz="3200" b="1" smtClean="0">
              <a:latin typeface="Arial" charset="0"/>
              <a:cs typeface="Arial" charset="0"/>
            </a:endParaRPr>
          </a:p>
        </p:txBody>
      </p:sp>
      <p:sp>
        <p:nvSpPr>
          <p:cNvPr id="26628" name="Content Placeholder 2"/>
          <p:cNvSpPr>
            <a:spLocks noGrp="1"/>
          </p:cNvSpPr>
          <p:nvPr>
            <p:ph idx="1"/>
          </p:nvPr>
        </p:nvSpPr>
        <p:spPr>
          <a:xfrm>
            <a:off x="0" y="838200"/>
            <a:ext cx="9144000" cy="609600"/>
          </a:xfrm>
        </p:spPr>
        <p:txBody>
          <a:bodyPr/>
          <a:lstStyle/>
          <a:p>
            <a:pPr>
              <a:buFont typeface="Arial" charset="0"/>
              <a:buNone/>
            </a:pPr>
            <a:r>
              <a:rPr lang="en-US" sz="2800" smtClean="0">
                <a:latin typeface="Arial" charset="0"/>
                <a:cs typeface="Arial" charset="0"/>
              </a:rPr>
              <a:t>	 </a:t>
            </a:r>
            <a:r>
              <a:rPr lang="en-US" sz="2800" b="1" smtClean="0">
                <a:latin typeface="Arial" charset="0"/>
                <a:cs typeface="Arial" charset="0"/>
              </a:rPr>
              <a:t>A.</a:t>
            </a:r>
            <a:r>
              <a:rPr lang="en-US" sz="2800" smtClean="0">
                <a:latin typeface="Arial" charset="0"/>
                <a:cs typeface="Arial" charset="0"/>
              </a:rPr>
              <a:t> Mali	  </a:t>
            </a:r>
            <a:r>
              <a:rPr lang="en-US" sz="2800" b="1" smtClean="0">
                <a:latin typeface="Arial" charset="0"/>
                <a:cs typeface="Arial" charset="0"/>
              </a:rPr>
              <a:t>B.</a:t>
            </a:r>
            <a:r>
              <a:rPr lang="en-US" sz="2800" smtClean="0">
                <a:latin typeface="Arial" charset="0"/>
                <a:cs typeface="Arial" charset="0"/>
              </a:rPr>
              <a:t> Algiers	     </a:t>
            </a:r>
            <a:r>
              <a:rPr lang="en-US" sz="2800" b="1" smtClean="0">
                <a:latin typeface="Arial" charset="0"/>
                <a:cs typeface="Arial" charset="0"/>
              </a:rPr>
              <a:t>C.</a:t>
            </a:r>
            <a:r>
              <a:rPr lang="en-US" sz="2800" smtClean="0">
                <a:latin typeface="Arial" charset="0"/>
                <a:cs typeface="Arial" charset="0"/>
              </a:rPr>
              <a:t> Niger	       </a:t>
            </a:r>
            <a:r>
              <a:rPr lang="en-US" sz="2800" b="1" smtClean="0">
                <a:latin typeface="Arial" charset="0"/>
                <a:cs typeface="Arial" charset="0"/>
              </a:rPr>
              <a:t>D.</a:t>
            </a:r>
            <a:r>
              <a:rPr lang="en-US" sz="2800" smtClean="0">
                <a:latin typeface="Arial" charset="0"/>
                <a:cs typeface="Arial" charset="0"/>
              </a:rPr>
              <a:t> Senegal</a:t>
            </a:r>
          </a:p>
        </p:txBody>
      </p:sp>
      <p:sp>
        <p:nvSpPr>
          <p:cNvPr id="26629"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Users\HP\Desktop\aljosa\dentri2.jpg"/>
          <p:cNvPicPr>
            <a:picLocks noChangeAspect="1" noChangeArrowheads="1"/>
          </p:cNvPicPr>
          <p:nvPr/>
        </p:nvPicPr>
        <p:blipFill>
          <a:blip r:embed="rId2"/>
          <a:srcRect/>
          <a:stretch>
            <a:fillRect/>
          </a:stretch>
        </p:blipFill>
        <p:spPr bwMode="auto">
          <a:xfrm>
            <a:off x="0" y="3657600"/>
            <a:ext cx="9144000" cy="2900363"/>
          </a:xfrm>
          <a:prstGeom prst="rect">
            <a:avLst/>
          </a:prstGeom>
          <a:noFill/>
          <a:ln w="9525">
            <a:noFill/>
            <a:miter lim="800000"/>
            <a:headEnd/>
            <a:tailEnd/>
          </a:ln>
        </p:spPr>
      </p:pic>
      <p:sp>
        <p:nvSpPr>
          <p:cNvPr id="27651" name="Title 1"/>
          <p:cNvSpPr>
            <a:spLocks noGrp="1"/>
          </p:cNvSpPr>
          <p:nvPr>
            <p:ph type="title"/>
          </p:nvPr>
        </p:nvSpPr>
        <p:spPr>
          <a:xfrm>
            <a:off x="1371600" y="0"/>
            <a:ext cx="7772400" cy="1828800"/>
          </a:xfrm>
        </p:spPr>
        <p:txBody>
          <a:bodyPr/>
          <a:lstStyle/>
          <a:p>
            <a:pPr algn="l"/>
            <a:r>
              <a:rPr lang="en-US" sz="3200" b="1" smtClean="0">
                <a:latin typeface="Arial" charset="0"/>
                <a:cs typeface="Arial" charset="0"/>
              </a:rPr>
              <a:t>In global cities, frequent displacement of minority populations with low incomes is often caused by the process of:</a:t>
            </a:r>
          </a:p>
        </p:txBody>
      </p:sp>
      <p:sp>
        <p:nvSpPr>
          <p:cNvPr id="27652" name="Content Placeholder 2"/>
          <p:cNvSpPr>
            <a:spLocks noGrp="1"/>
          </p:cNvSpPr>
          <p:nvPr>
            <p:ph idx="1"/>
          </p:nvPr>
        </p:nvSpPr>
        <p:spPr>
          <a:xfrm>
            <a:off x="800100" y="2133600"/>
            <a:ext cx="7543800" cy="1173163"/>
          </a:xfrm>
        </p:spPr>
        <p:txBody>
          <a:bodyPr/>
          <a:lstStyle/>
          <a:p>
            <a:pPr>
              <a:buFont typeface="Arial" charset="0"/>
              <a:buNone/>
            </a:pPr>
            <a:r>
              <a:rPr lang="en-US" sz="2800" b="1" smtClean="0">
                <a:latin typeface="Arial" charset="0"/>
                <a:cs typeface="Arial" charset="0"/>
              </a:rPr>
              <a:t>A. </a:t>
            </a:r>
            <a:r>
              <a:rPr lang="en-US" sz="2800" smtClean="0">
                <a:latin typeface="Arial" charset="0"/>
                <a:cs typeface="Arial" charset="0"/>
              </a:rPr>
              <a:t>Social reproduction		</a:t>
            </a:r>
            <a:r>
              <a:rPr lang="en-US" sz="2800" b="1" smtClean="0">
                <a:latin typeface="Arial" charset="0"/>
                <a:cs typeface="Arial" charset="0"/>
              </a:rPr>
              <a:t>B. </a:t>
            </a:r>
            <a:r>
              <a:rPr lang="en-US" sz="2800" smtClean="0">
                <a:latin typeface="Arial" charset="0"/>
                <a:cs typeface="Arial" charset="0"/>
              </a:rPr>
              <a:t>Urban blight</a:t>
            </a:r>
          </a:p>
          <a:p>
            <a:pPr>
              <a:buFont typeface="Arial" charset="0"/>
              <a:buNone/>
            </a:pPr>
            <a:r>
              <a:rPr lang="en-US" sz="2800" b="1" smtClean="0">
                <a:latin typeface="Arial" charset="0"/>
                <a:cs typeface="Arial" charset="0"/>
              </a:rPr>
              <a:t>C. </a:t>
            </a:r>
            <a:r>
              <a:rPr lang="en-US" sz="2800" smtClean="0">
                <a:latin typeface="Arial" charset="0"/>
                <a:cs typeface="Arial" charset="0"/>
              </a:rPr>
              <a:t>Gentrification			</a:t>
            </a:r>
            <a:r>
              <a:rPr lang="en-US" sz="2800" b="1" smtClean="0">
                <a:latin typeface="Arial" charset="0"/>
                <a:cs typeface="Arial" charset="0"/>
              </a:rPr>
              <a:t>D. </a:t>
            </a:r>
            <a:r>
              <a:rPr lang="en-US" sz="2800" smtClean="0">
                <a:latin typeface="Arial" charset="0"/>
                <a:cs typeface="Arial" charset="0"/>
              </a:rPr>
              <a:t>Rent control</a:t>
            </a:r>
          </a:p>
        </p:txBody>
      </p:sp>
      <p:sp>
        <p:nvSpPr>
          <p:cNvPr id="27653"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Users\HP\Desktop\aljosa\favela.jpg"/>
          <p:cNvPicPr>
            <a:picLocks noChangeAspect="1" noChangeArrowheads="1"/>
          </p:cNvPicPr>
          <p:nvPr/>
        </p:nvPicPr>
        <p:blipFill>
          <a:blip r:embed="rId3"/>
          <a:srcRect/>
          <a:stretch>
            <a:fillRect/>
          </a:stretch>
        </p:blipFill>
        <p:spPr bwMode="auto">
          <a:xfrm>
            <a:off x="876300" y="2014538"/>
            <a:ext cx="7391400" cy="4843462"/>
          </a:xfrm>
          <a:prstGeom prst="rect">
            <a:avLst/>
          </a:prstGeom>
          <a:noFill/>
          <a:ln w="9525">
            <a:noFill/>
            <a:miter lim="800000"/>
            <a:headEnd/>
            <a:tailEnd/>
          </a:ln>
        </p:spPr>
      </p:pic>
      <p:sp>
        <p:nvSpPr>
          <p:cNvPr id="28675" name="Title 1"/>
          <p:cNvSpPr>
            <a:spLocks noGrp="1"/>
          </p:cNvSpPr>
          <p:nvPr>
            <p:ph type="title"/>
          </p:nvPr>
        </p:nvSpPr>
        <p:spPr>
          <a:xfrm>
            <a:off x="1371600" y="0"/>
            <a:ext cx="7086600" cy="685800"/>
          </a:xfrm>
        </p:spPr>
        <p:txBody>
          <a:bodyPr/>
          <a:lstStyle/>
          <a:p>
            <a:pPr algn="l"/>
            <a:r>
              <a:rPr lang="en-US" sz="3200" b="1" smtClean="0">
                <a:latin typeface="Arial" charset="0"/>
                <a:cs typeface="Arial" charset="0"/>
              </a:rPr>
              <a:t>Find the wrong term: </a:t>
            </a:r>
          </a:p>
        </p:txBody>
      </p:sp>
      <p:sp>
        <p:nvSpPr>
          <p:cNvPr id="28676" name="Content Placeholder 2"/>
          <p:cNvSpPr>
            <a:spLocks noGrp="1"/>
          </p:cNvSpPr>
          <p:nvPr>
            <p:ph idx="1"/>
          </p:nvPr>
        </p:nvSpPr>
        <p:spPr>
          <a:xfrm>
            <a:off x="1066800" y="762000"/>
            <a:ext cx="7467600" cy="990600"/>
          </a:xfrm>
        </p:spPr>
        <p:txBody>
          <a:bodyPr/>
          <a:lstStyle/>
          <a:p>
            <a:pPr marL="514350" indent="-514350">
              <a:buFont typeface="Arial" charset="0"/>
              <a:buNone/>
            </a:pPr>
            <a:r>
              <a:rPr lang="en-US" sz="2800" b="1" smtClean="0">
                <a:latin typeface="Arial" charset="0"/>
                <a:cs typeface="Arial" charset="0"/>
              </a:rPr>
              <a:t>	A. </a:t>
            </a:r>
            <a:r>
              <a:rPr lang="en-US" sz="2800" smtClean="0">
                <a:latin typeface="Arial" charset="0"/>
                <a:cs typeface="Arial" charset="0"/>
              </a:rPr>
              <a:t>Bidonvilles	</a:t>
            </a:r>
            <a:r>
              <a:rPr lang="en-US" sz="2800" b="1" smtClean="0">
                <a:latin typeface="Arial" charset="0"/>
                <a:cs typeface="Arial" charset="0"/>
              </a:rPr>
              <a:t>	B. </a:t>
            </a:r>
            <a:r>
              <a:rPr lang="en-US" sz="2800" smtClean="0">
                <a:latin typeface="Arial" charset="0"/>
                <a:cs typeface="Arial" charset="0"/>
              </a:rPr>
              <a:t>Barrios	</a:t>
            </a:r>
          </a:p>
          <a:p>
            <a:pPr marL="514350" indent="-514350">
              <a:buFont typeface="Arial" charset="0"/>
              <a:buNone/>
            </a:pPr>
            <a:r>
              <a:rPr lang="en-US" sz="2800" b="1" smtClean="0">
                <a:latin typeface="Arial" charset="0"/>
                <a:cs typeface="Arial" charset="0"/>
              </a:rPr>
              <a:t>	C. </a:t>
            </a:r>
            <a:r>
              <a:rPr lang="en-US" sz="2800" smtClean="0">
                <a:latin typeface="Arial" charset="0"/>
                <a:cs typeface="Arial" charset="0"/>
              </a:rPr>
              <a:t>Favelas 		</a:t>
            </a:r>
            <a:r>
              <a:rPr lang="en-US" sz="2800" b="1" smtClean="0">
                <a:latin typeface="Arial" charset="0"/>
                <a:cs typeface="Arial" charset="0"/>
              </a:rPr>
              <a:t>D. </a:t>
            </a:r>
            <a:r>
              <a:rPr lang="en-US" sz="2800" smtClean="0">
                <a:latin typeface="Arial" charset="0"/>
                <a:cs typeface="Arial" charset="0"/>
              </a:rPr>
              <a:t>Maquiladoras</a:t>
            </a:r>
          </a:p>
        </p:txBody>
      </p:sp>
      <p:sp>
        <p:nvSpPr>
          <p:cNvPr id="28677" name="TextBox 5"/>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txBox="1">
            <a:spLocks/>
          </p:cNvSpPr>
          <p:nvPr/>
        </p:nvSpPr>
        <p:spPr bwMode="auto">
          <a:xfrm>
            <a:off x="685800" y="1143000"/>
            <a:ext cx="7772400" cy="1066800"/>
          </a:xfrm>
          <a:prstGeom prst="rect">
            <a:avLst/>
          </a:prstGeom>
          <a:noFill/>
          <a:ln w="9525">
            <a:noFill/>
            <a:miter lim="800000"/>
            <a:headEnd/>
            <a:tailEnd/>
          </a:ln>
        </p:spPr>
        <p:txBody>
          <a:bodyPr/>
          <a:lstStyle/>
          <a:p>
            <a:pPr marL="342900" indent="-342900" eaLnBrk="0" hangingPunct="0">
              <a:spcBef>
                <a:spcPct val="20000"/>
              </a:spcBef>
            </a:pPr>
            <a:r>
              <a:rPr lang="en-US" sz="2800" b="1">
                <a:latin typeface="Arial" charset="0"/>
              </a:rPr>
              <a:t>	A. </a:t>
            </a:r>
            <a:r>
              <a:rPr lang="en-US" sz="2800">
                <a:latin typeface="Arial" charset="0"/>
              </a:rPr>
              <a:t>San Diego</a:t>
            </a:r>
            <a:r>
              <a:rPr lang="en-US" sz="2800" b="1">
                <a:latin typeface="Arial" charset="0"/>
              </a:rPr>
              <a:t>		B. </a:t>
            </a:r>
            <a:r>
              <a:rPr lang="en-US" sz="2800">
                <a:latin typeface="Arial" charset="0"/>
              </a:rPr>
              <a:t>Vancouver</a:t>
            </a:r>
          </a:p>
          <a:p>
            <a:pPr marL="342900" indent="-342900" eaLnBrk="0" hangingPunct="0">
              <a:spcBef>
                <a:spcPct val="20000"/>
              </a:spcBef>
            </a:pPr>
            <a:r>
              <a:rPr lang="en-US" sz="2800" b="1">
                <a:latin typeface="Arial" charset="0"/>
              </a:rPr>
              <a:t>	C. </a:t>
            </a:r>
            <a:r>
              <a:rPr lang="en-US" sz="2800">
                <a:latin typeface="Arial" charset="0"/>
              </a:rPr>
              <a:t>Marseille 		</a:t>
            </a:r>
            <a:r>
              <a:rPr lang="en-US" sz="2800" b="1">
                <a:latin typeface="Arial" charset="0"/>
              </a:rPr>
              <a:t>D. </a:t>
            </a:r>
            <a:r>
              <a:rPr lang="en-US" sz="2800">
                <a:latin typeface="Arial" charset="0"/>
              </a:rPr>
              <a:t>Madrid </a:t>
            </a:r>
          </a:p>
        </p:txBody>
      </p:sp>
      <p:sp>
        <p:nvSpPr>
          <p:cNvPr id="29699" name="Title 1"/>
          <p:cNvSpPr>
            <a:spLocks noGrp="1"/>
          </p:cNvSpPr>
          <p:nvPr>
            <p:ph type="title"/>
          </p:nvPr>
        </p:nvSpPr>
        <p:spPr>
          <a:xfrm>
            <a:off x="1371600" y="0"/>
            <a:ext cx="7772400" cy="914400"/>
          </a:xfrm>
        </p:spPr>
        <p:txBody>
          <a:bodyPr/>
          <a:lstStyle/>
          <a:p>
            <a:pPr algn="l"/>
            <a:r>
              <a:rPr lang="en-GB" sz="3200" b="1" smtClean="0">
                <a:latin typeface="Arial" charset="0"/>
                <a:cs typeface="Arial" charset="0"/>
              </a:rPr>
              <a:t>To which of these cities does the climate  graph correspond?</a:t>
            </a:r>
            <a:endParaRPr lang="en-US" sz="3200" b="1" smtClean="0">
              <a:latin typeface="Arial" charset="0"/>
              <a:cs typeface="Arial" charset="0"/>
            </a:endParaRPr>
          </a:p>
        </p:txBody>
      </p:sp>
      <p:pic>
        <p:nvPicPr>
          <p:cNvPr id="29700" name="Content Placeholder 5" descr="climate_BC.gif"/>
          <p:cNvPicPr>
            <a:picLocks noGrp="1" noChangeAspect="1"/>
          </p:cNvPicPr>
          <p:nvPr>
            <p:ph idx="1"/>
          </p:nvPr>
        </p:nvPicPr>
        <p:blipFill>
          <a:blip r:embed="rId2"/>
          <a:srcRect t="8333"/>
          <a:stretch>
            <a:fillRect/>
          </a:stretch>
        </p:blipFill>
        <p:spPr>
          <a:xfrm>
            <a:off x="141288" y="2362200"/>
            <a:ext cx="8861425" cy="4495800"/>
          </a:xfrm>
        </p:spPr>
      </p:pic>
      <p:sp>
        <p:nvSpPr>
          <p:cNvPr id="29701"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371600" y="0"/>
            <a:ext cx="7772400" cy="685800"/>
          </a:xfrm>
        </p:spPr>
        <p:txBody>
          <a:bodyPr/>
          <a:lstStyle/>
          <a:p>
            <a:pPr algn="l"/>
            <a:r>
              <a:rPr lang="en-US" sz="3200" b="1" dirty="0" smtClean="0">
                <a:latin typeface="Arial" pitchFamily="34" charset="0"/>
                <a:cs typeface="Arial" pitchFamily="34" charset="0"/>
              </a:rPr>
              <a:t>Name the cloud type on this picture:</a:t>
            </a:r>
          </a:p>
        </p:txBody>
      </p:sp>
      <p:sp>
        <p:nvSpPr>
          <p:cNvPr id="30723" name="Content Placeholder 2"/>
          <p:cNvSpPr>
            <a:spLocks noGrp="1"/>
          </p:cNvSpPr>
          <p:nvPr>
            <p:ph idx="1"/>
          </p:nvPr>
        </p:nvSpPr>
        <p:spPr>
          <a:xfrm>
            <a:off x="0" y="1676401"/>
            <a:ext cx="3352800" cy="2590800"/>
          </a:xfrm>
        </p:spPr>
        <p:txBody>
          <a:bodyPr/>
          <a:lstStyle/>
          <a:p>
            <a:pPr>
              <a:buNone/>
            </a:pPr>
            <a:r>
              <a:rPr lang="en-US" b="1" dirty="0" smtClean="0">
                <a:latin typeface="Arial" pitchFamily="34" charset="0"/>
                <a:cs typeface="Arial" pitchFamily="34" charset="0"/>
              </a:rPr>
              <a:t>A. </a:t>
            </a:r>
            <a:r>
              <a:rPr lang="en-US" dirty="0" smtClean="0">
                <a:latin typeface="Arial" pitchFamily="34" charset="0"/>
                <a:cs typeface="Arial" pitchFamily="34" charset="0"/>
              </a:rPr>
              <a:t>Cumulus</a:t>
            </a:r>
          </a:p>
          <a:p>
            <a:pPr>
              <a:buNone/>
            </a:pPr>
            <a:r>
              <a:rPr lang="en-US" b="1" dirty="0" smtClean="0">
                <a:latin typeface="Arial" pitchFamily="34" charset="0"/>
                <a:cs typeface="Arial" pitchFamily="34" charset="0"/>
              </a:rPr>
              <a:t>B. </a:t>
            </a:r>
            <a:r>
              <a:rPr lang="en-US" dirty="0" smtClean="0">
                <a:latin typeface="Arial" pitchFamily="34" charset="0"/>
                <a:cs typeface="Arial" pitchFamily="34" charset="0"/>
              </a:rPr>
              <a:t>Cirrus </a:t>
            </a:r>
          </a:p>
          <a:p>
            <a:pPr>
              <a:buNone/>
            </a:pPr>
            <a:r>
              <a:rPr lang="en-US" b="1" dirty="0" smtClean="0">
                <a:latin typeface="Arial" pitchFamily="34" charset="0"/>
                <a:cs typeface="Arial" pitchFamily="34" charset="0"/>
              </a:rPr>
              <a:t>C. </a:t>
            </a:r>
            <a:r>
              <a:rPr lang="en-US" dirty="0" smtClean="0">
                <a:latin typeface="Arial" pitchFamily="34" charset="0"/>
                <a:cs typeface="Arial" pitchFamily="34" charset="0"/>
              </a:rPr>
              <a:t>Stratus</a:t>
            </a:r>
          </a:p>
          <a:p>
            <a:pPr>
              <a:buNone/>
            </a:pPr>
            <a:r>
              <a:rPr lang="en-US" b="1" dirty="0" smtClean="0">
                <a:latin typeface="Arial" pitchFamily="34" charset="0"/>
                <a:cs typeface="Arial" pitchFamily="34" charset="0"/>
              </a:rPr>
              <a:t>D. </a:t>
            </a:r>
            <a:r>
              <a:rPr lang="en-US" dirty="0" smtClean="0">
                <a:latin typeface="Arial" pitchFamily="34" charset="0"/>
                <a:cs typeface="Arial" pitchFamily="34" charset="0"/>
              </a:rPr>
              <a:t>Stratocumulus</a:t>
            </a:r>
          </a:p>
        </p:txBody>
      </p:sp>
      <p:sp>
        <p:nvSpPr>
          <p:cNvPr id="30724"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Q.26</a:t>
            </a:r>
          </a:p>
        </p:txBody>
      </p:sp>
      <p:pic>
        <p:nvPicPr>
          <p:cNvPr id="15362" name="Picture 2" descr="https://upload.wikimedia.org/wikipedia/commons/3/3c/GoldenMedows.jpg"/>
          <p:cNvPicPr>
            <a:picLocks noChangeAspect="1" noChangeArrowheads="1"/>
          </p:cNvPicPr>
          <p:nvPr/>
        </p:nvPicPr>
        <p:blipFill>
          <a:blip r:embed="rId2"/>
          <a:srcRect/>
          <a:stretch>
            <a:fillRect/>
          </a:stretch>
        </p:blipFill>
        <p:spPr bwMode="auto">
          <a:xfrm>
            <a:off x="3352800" y="1219200"/>
            <a:ext cx="5597060" cy="419893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28600"/>
            <a:ext cx="8229600" cy="685800"/>
          </a:xfrm>
        </p:spPr>
        <p:txBody>
          <a:bodyPr/>
          <a:lstStyle/>
          <a:p>
            <a:r>
              <a:rPr lang="en-US" sz="4000" b="1" smtClean="0">
                <a:latin typeface="Arial" charset="0"/>
                <a:cs typeface="Arial" charset="0"/>
              </a:rPr>
              <a:t>Instructions </a:t>
            </a:r>
            <a:endParaRPr lang="en-US" sz="4000" smtClean="0">
              <a:latin typeface="Arial" charset="0"/>
              <a:cs typeface="Arial" charset="0"/>
            </a:endParaRPr>
          </a:p>
        </p:txBody>
      </p:sp>
      <p:sp>
        <p:nvSpPr>
          <p:cNvPr id="4099" name="Content Placeholder 2"/>
          <p:cNvSpPr>
            <a:spLocks noGrp="1"/>
          </p:cNvSpPr>
          <p:nvPr>
            <p:ph idx="1"/>
          </p:nvPr>
        </p:nvSpPr>
        <p:spPr>
          <a:xfrm>
            <a:off x="0" y="1066800"/>
            <a:ext cx="9144000" cy="5791200"/>
          </a:xfrm>
        </p:spPr>
        <p:txBody>
          <a:bodyPr/>
          <a:lstStyle/>
          <a:p>
            <a:pPr algn="ctr">
              <a:buFont typeface="Arial" charset="0"/>
              <a:buNone/>
            </a:pPr>
            <a:r>
              <a:rPr lang="en-US" sz="2600" b="1" smtClean="0">
                <a:latin typeface="Arial" charset="0"/>
                <a:cs typeface="Arial" charset="0"/>
              </a:rPr>
              <a:t>This test has </a:t>
            </a:r>
            <a:r>
              <a:rPr lang="en-US" sz="2600" b="1" u="sng" smtClean="0">
                <a:latin typeface="Arial" charset="0"/>
                <a:cs typeface="Arial" charset="0"/>
              </a:rPr>
              <a:t>40 questions</a:t>
            </a:r>
            <a:r>
              <a:rPr lang="en-US" sz="2600" b="1" smtClean="0">
                <a:latin typeface="Arial" charset="0"/>
                <a:cs typeface="Arial" charset="0"/>
              </a:rPr>
              <a:t>. </a:t>
            </a:r>
          </a:p>
          <a:p>
            <a:pPr algn="ctr">
              <a:buFont typeface="Arial" charset="0"/>
              <a:buNone/>
            </a:pPr>
            <a:r>
              <a:rPr lang="en-US" sz="2600" b="1" smtClean="0">
                <a:latin typeface="Arial" charset="0"/>
                <a:cs typeface="Arial" charset="0"/>
              </a:rPr>
              <a:t>Read the question on each </a:t>
            </a:r>
            <a:r>
              <a:rPr lang="en-US" sz="2600" b="1" i="1" smtClean="0">
                <a:latin typeface="Arial" charset="0"/>
                <a:cs typeface="Arial" charset="0"/>
              </a:rPr>
              <a:t>PowerPoint slide carefully. </a:t>
            </a:r>
          </a:p>
          <a:p>
            <a:pPr algn="ctr">
              <a:buFont typeface="Arial" charset="0"/>
              <a:buNone/>
            </a:pPr>
            <a:r>
              <a:rPr lang="en-US" sz="2600" b="1" i="1" smtClean="0">
                <a:latin typeface="Arial" charset="0"/>
                <a:cs typeface="Arial" charset="0"/>
              </a:rPr>
              <a:t>We will also read the questions to you. </a:t>
            </a:r>
          </a:p>
          <a:p>
            <a:pPr algn="ctr">
              <a:buFont typeface="Arial" charset="0"/>
              <a:buNone/>
            </a:pPr>
            <a:r>
              <a:rPr lang="en-US" sz="2600" b="1" i="1" smtClean="0">
                <a:latin typeface="Arial" charset="0"/>
                <a:cs typeface="Arial" charset="0"/>
              </a:rPr>
              <a:t>Depending on the complexity of the question, we will give you 30 to 75 seconds for a question. </a:t>
            </a:r>
          </a:p>
          <a:p>
            <a:pPr algn="ctr">
              <a:buFont typeface="Arial" charset="0"/>
              <a:buNone/>
            </a:pPr>
            <a:r>
              <a:rPr lang="en-US" sz="2600" b="1" i="1" smtClean="0">
                <a:latin typeface="Arial" charset="0"/>
                <a:cs typeface="Arial" charset="0"/>
              </a:rPr>
              <a:t>Each question is multiple-choice. Choose A, B, C or D. </a:t>
            </a:r>
          </a:p>
          <a:p>
            <a:pPr algn="ctr">
              <a:buFont typeface="Arial" charset="0"/>
              <a:buNone/>
            </a:pPr>
            <a:r>
              <a:rPr lang="en-US" sz="2600" b="1" i="1" u="sng" smtClean="0">
                <a:latin typeface="Arial" charset="0"/>
                <a:cs typeface="Arial" charset="0"/>
              </a:rPr>
              <a:t>Only one answer is correct.</a:t>
            </a:r>
            <a:r>
              <a:rPr lang="en-US" sz="2600" b="1" i="1" smtClean="0">
                <a:latin typeface="Arial" charset="0"/>
                <a:cs typeface="Arial" charset="0"/>
              </a:rPr>
              <a:t> </a:t>
            </a:r>
          </a:p>
          <a:p>
            <a:pPr algn="ctr">
              <a:buFont typeface="Arial" charset="0"/>
              <a:buNone/>
            </a:pPr>
            <a:r>
              <a:rPr lang="en-US" sz="2600" b="1" i="1" smtClean="0">
                <a:latin typeface="Arial" charset="0"/>
                <a:cs typeface="Arial" charset="0"/>
              </a:rPr>
              <a:t>Mark your choice on the Answer Sheet with a circle around the letter that you want to select. If you make a mistake, delete the selected letter and make a new choice. </a:t>
            </a:r>
          </a:p>
          <a:p>
            <a:pPr algn="ctr">
              <a:buFont typeface="Arial" charset="0"/>
              <a:buNone/>
            </a:pPr>
            <a:r>
              <a:rPr lang="en-US" sz="2600" b="1" i="1" smtClean="0">
                <a:latin typeface="Arial" charset="0"/>
                <a:cs typeface="Arial" charset="0"/>
              </a:rPr>
              <a:t>We will read all questions to you again at the end of the test. </a:t>
            </a:r>
            <a:endParaRPr lang="en-US" sz="2600" smtClean="0">
              <a:latin typeface="Arial" charset="0"/>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371600" y="0"/>
            <a:ext cx="7772400" cy="914400"/>
          </a:xfrm>
        </p:spPr>
        <p:txBody>
          <a:bodyPr/>
          <a:lstStyle/>
          <a:p>
            <a:pPr algn="l"/>
            <a:r>
              <a:rPr lang="en-US" sz="3100" b="1" smtClean="0">
                <a:latin typeface="Arial" charset="0"/>
                <a:cs typeface="Arial" charset="0"/>
              </a:rPr>
              <a:t>This schematic illustration of the major upper-troposphere features represents:</a:t>
            </a:r>
          </a:p>
        </p:txBody>
      </p:sp>
      <p:sp>
        <p:nvSpPr>
          <p:cNvPr id="31747" name="Content Placeholder 2"/>
          <p:cNvSpPr>
            <a:spLocks noGrp="1"/>
          </p:cNvSpPr>
          <p:nvPr>
            <p:ph idx="1"/>
          </p:nvPr>
        </p:nvSpPr>
        <p:spPr>
          <a:xfrm>
            <a:off x="457200" y="1219200"/>
            <a:ext cx="8229600" cy="1066800"/>
          </a:xfrm>
        </p:spPr>
        <p:txBody>
          <a:bodyPr/>
          <a:lstStyle/>
          <a:p>
            <a:pPr>
              <a:buFont typeface="Arial" charset="0"/>
              <a:buNone/>
            </a:pPr>
            <a:r>
              <a:rPr lang="en-US" sz="2800" b="1" smtClean="0">
                <a:latin typeface="Arial" charset="0"/>
                <a:cs typeface="Arial" charset="0"/>
              </a:rPr>
              <a:t>A. </a:t>
            </a:r>
            <a:r>
              <a:rPr lang="en-US" sz="2800" smtClean="0">
                <a:latin typeface="Arial" charset="0"/>
                <a:cs typeface="Arial" charset="0"/>
              </a:rPr>
              <a:t>Monsoon in the winter 		</a:t>
            </a:r>
            <a:r>
              <a:rPr lang="en-US" sz="2800" b="1" smtClean="0">
                <a:latin typeface="Arial" charset="0"/>
                <a:cs typeface="Arial" charset="0"/>
              </a:rPr>
              <a:t>C.</a:t>
            </a:r>
            <a:r>
              <a:rPr lang="en-US" sz="2800" smtClean="0">
                <a:latin typeface="Arial" charset="0"/>
                <a:cs typeface="Arial" charset="0"/>
              </a:rPr>
              <a:t> Typhoon</a:t>
            </a:r>
          </a:p>
          <a:p>
            <a:pPr>
              <a:buFont typeface="Arial" charset="0"/>
              <a:buNone/>
            </a:pPr>
            <a:r>
              <a:rPr lang="en-US" sz="2800" b="1" smtClean="0">
                <a:latin typeface="Arial" charset="0"/>
                <a:cs typeface="Arial" charset="0"/>
              </a:rPr>
              <a:t>B. </a:t>
            </a:r>
            <a:r>
              <a:rPr lang="en-US" sz="2800" smtClean="0">
                <a:latin typeface="Arial" charset="0"/>
                <a:cs typeface="Arial" charset="0"/>
              </a:rPr>
              <a:t>Monsoon in the summer 		</a:t>
            </a:r>
            <a:r>
              <a:rPr lang="en-US" sz="2800" b="1" smtClean="0">
                <a:latin typeface="Arial" charset="0"/>
                <a:cs typeface="Arial" charset="0"/>
              </a:rPr>
              <a:t>D. </a:t>
            </a:r>
            <a:r>
              <a:rPr lang="en-US" sz="2800" smtClean="0">
                <a:latin typeface="Arial" charset="0"/>
                <a:cs typeface="Arial" charset="0"/>
              </a:rPr>
              <a:t>Tornado</a:t>
            </a:r>
          </a:p>
          <a:p>
            <a:endParaRPr lang="en-US" smtClean="0"/>
          </a:p>
        </p:txBody>
      </p:sp>
      <p:pic>
        <p:nvPicPr>
          <p:cNvPr id="31748" name="Picture 2"/>
          <p:cNvPicPr>
            <a:picLocks noChangeAspect="1" noChangeArrowheads="1"/>
          </p:cNvPicPr>
          <p:nvPr/>
        </p:nvPicPr>
        <p:blipFill>
          <a:blip r:embed="rId2"/>
          <a:srcRect t="4753"/>
          <a:stretch>
            <a:fillRect/>
          </a:stretch>
        </p:blipFill>
        <p:spPr bwMode="auto">
          <a:xfrm>
            <a:off x="990600" y="2276475"/>
            <a:ext cx="7162800" cy="4581525"/>
          </a:xfrm>
          <a:prstGeom prst="rect">
            <a:avLst/>
          </a:prstGeom>
          <a:noFill/>
          <a:ln w="9525">
            <a:noFill/>
            <a:miter lim="800000"/>
            <a:headEnd/>
            <a:tailEnd/>
          </a:ln>
        </p:spPr>
      </p:pic>
      <p:sp>
        <p:nvSpPr>
          <p:cNvPr id="31749"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371600" y="0"/>
            <a:ext cx="7772400" cy="914400"/>
          </a:xfrm>
        </p:spPr>
        <p:txBody>
          <a:bodyPr/>
          <a:lstStyle/>
          <a:p>
            <a:pPr algn="l"/>
            <a:r>
              <a:rPr lang="en-US" sz="3100" b="1" smtClean="0">
                <a:latin typeface="Arial" charset="0"/>
                <a:cs typeface="Arial" charset="0"/>
              </a:rPr>
              <a:t>Which of the following groups of American cities is part of the Rust Belt?</a:t>
            </a:r>
          </a:p>
        </p:txBody>
      </p:sp>
      <p:sp>
        <p:nvSpPr>
          <p:cNvPr id="32771" name="Content Placeholder 2"/>
          <p:cNvSpPr>
            <a:spLocks noGrp="1"/>
          </p:cNvSpPr>
          <p:nvPr>
            <p:ph idx="1"/>
          </p:nvPr>
        </p:nvSpPr>
        <p:spPr>
          <a:xfrm>
            <a:off x="0" y="1600200"/>
            <a:ext cx="3581400" cy="4267200"/>
          </a:xfrm>
        </p:spPr>
        <p:txBody>
          <a:bodyPr/>
          <a:lstStyle/>
          <a:p>
            <a:pPr>
              <a:buFont typeface="Arial" charset="0"/>
              <a:buNone/>
            </a:pPr>
            <a:r>
              <a:rPr lang="en-US" sz="2800" b="1" smtClean="0">
                <a:latin typeface="Arial" charset="0"/>
                <a:cs typeface="Arial" charset="0"/>
              </a:rPr>
              <a:t>A. </a:t>
            </a:r>
            <a:r>
              <a:rPr lang="en-US" sz="2800" smtClean="0">
                <a:latin typeface="Arial" charset="0"/>
                <a:cs typeface="Arial" charset="0"/>
              </a:rPr>
              <a:t>Detroit, Buffalo, and Cleveland</a:t>
            </a:r>
          </a:p>
          <a:p>
            <a:pPr>
              <a:buFont typeface="Arial" charset="0"/>
              <a:buNone/>
            </a:pPr>
            <a:r>
              <a:rPr lang="it-IT" sz="2800" b="1" smtClean="0">
                <a:latin typeface="Arial" charset="0"/>
                <a:cs typeface="Arial" charset="0"/>
              </a:rPr>
              <a:t>B. </a:t>
            </a:r>
            <a:r>
              <a:rPr lang="it-IT" sz="2800" smtClean="0">
                <a:latin typeface="Arial" charset="0"/>
                <a:cs typeface="Arial" charset="0"/>
              </a:rPr>
              <a:t>San Jose, Palo Alto, and Cupertino</a:t>
            </a:r>
          </a:p>
          <a:p>
            <a:pPr>
              <a:buFont typeface="Arial" charset="0"/>
              <a:buNone/>
            </a:pPr>
            <a:r>
              <a:rPr lang="en-US" sz="2800" b="1" smtClean="0">
                <a:latin typeface="Arial" charset="0"/>
                <a:cs typeface="Arial" charset="0"/>
              </a:rPr>
              <a:t>C. </a:t>
            </a:r>
            <a:r>
              <a:rPr lang="en-US" sz="2800" smtClean="0">
                <a:latin typeface="Arial" charset="0"/>
                <a:cs typeface="Arial" charset="0"/>
              </a:rPr>
              <a:t>St. Louis, Little Rock, and Oklahoma City</a:t>
            </a:r>
          </a:p>
          <a:p>
            <a:pPr>
              <a:buFont typeface="Arial" charset="0"/>
              <a:buNone/>
            </a:pPr>
            <a:r>
              <a:rPr lang="en-US" sz="2800" b="1" smtClean="0">
                <a:latin typeface="Arial" charset="0"/>
                <a:cs typeface="Arial" charset="0"/>
              </a:rPr>
              <a:t>D. </a:t>
            </a:r>
            <a:r>
              <a:rPr lang="en-US" sz="2800" smtClean="0">
                <a:latin typeface="Arial" charset="0"/>
                <a:cs typeface="Arial" charset="0"/>
              </a:rPr>
              <a:t>Atlanta, Augusta, and Knoxville</a:t>
            </a:r>
          </a:p>
        </p:txBody>
      </p:sp>
      <p:sp>
        <p:nvSpPr>
          <p:cNvPr id="3277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Q.28</a:t>
            </a:r>
          </a:p>
        </p:txBody>
      </p:sp>
      <p:pic>
        <p:nvPicPr>
          <p:cNvPr id="32773" name="Picture 4" descr="C:\Users\HP\Desktop\aljosa\rustbelt.jpg"/>
          <p:cNvPicPr>
            <a:picLocks noChangeAspect="1" noChangeArrowheads="1"/>
          </p:cNvPicPr>
          <p:nvPr/>
        </p:nvPicPr>
        <p:blipFill>
          <a:blip r:embed="rId2"/>
          <a:srcRect/>
          <a:stretch>
            <a:fillRect/>
          </a:stretch>
        </p:blipFill>
        <p:spPr bwMode="auto">
          <a:xfrm>
            <a:off x="3733800" y="1600200"/>
            <a:ext cx="5410200" cy="42037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744538" y="1600200"/>
            <a:ext cx="7654925" cy="5257800"/>
          </a:xfrm>
          <a:prstGeom prst="rect">
            <a:avLst/>
          </a:prstGeom>
          <a:noFill/>
          <a:ln w="9525">
            <a:noFill/>
            <a:miter lim="800000"/>
            <a:headEnd/>
            <a:tailEnd/>
          </a:ln>
        </p:spPr>
      </p:pic>
      <p:sp>
        <p:nvSpPr>
          <p:cNvPr id="33795" name="Title 1"/>
          <p:cNvSpPr>
            <a:spLocks noGrp="1"/>
          </p:cNvSpPr>
          <p:nvPr>
            <p:ph type="title"/>
          </p:nvPr>
        </p:nvSpPr>
        <p:spPr>
          <a:xfrm>
            <a:off x="1371600" y="0"/>
            <a:ext cx="7772400" cy="609600"/>
          </a:xfrm>
        </p:spPr>
        <p:txBody>
          <a:bodyPr/>
          <a:lstStyle/>
          <a:p>
            <a:pPr algn="l"/>
            <a:r>
              <a:rPr lang="en-US" sz="3000" b="1" smtClean="0"/>
              <a:t>This schematic illustration is representation of:</a:t>
            </a:r>
          </a:p>
        </p:txBody>
      </p:sp>
      <p:sp>
        <p:nvSpPr>
          <p:cNvPr id="33796" name="Content Placeholder 2"/>
          <p:cNvSpPr>
            <a:spLocks noGrp="1"/>
          </p:cNvSpPr>
          <p:nvPr>
            <p:ph idx="1"/>
          </p:nvPr>
        </p:nvSpPr>
        <p:spPr>
          <a:xfrm>
            <a:off x="0" y="685800"/>
            <a:ext cx="9144000" cy="1143000"/>
          </a:xfrm>
        </p:spPr>
        <p:txBody>
          <a:bodyPr/>
          <a:lstStyle/>
          <a:p>
            <a:pPr>
              <a:buFont typeface="Arial" charset="0"/>
              <a:buNone/>
            </a:pPr>
            <a:r>
              <a:rPr lang="en-US" sz="2600" b="1" smtClean="0">
                <a:latin typeface="Arial" charset="0"/>
                <a:cs typeface="Arial" charset="0"/>
              </a:rPr>
              <a:t>A.</a:t>
            </a:r>
            <a:r>
              <a:rPr lang="en-US" sz="2600" smtClean="0">
                <a:latin typeface="Arial" charset="0"/>
                <a:cs typeface="Arial" charset="0"/>
              </a:rPr>
              <a:t> Modernization theory 		</a:t>
            </a:r>
            <a:r>
              <a:rPr lang="en-US" sz="2600" b="1" smtClean="0">
                <a:latin typeface="Arial" charset="0"/>
                <a:cs typeface="Arial" charset="0"/>
              </a:rPr>
              <a:t>B. </a:t>
            </a:r>
            <a:r>
              <a:rPr lang="en-US" sz="2600" smtClean="0">
                <a:latin typeface="Arial" charset="0"/>
                <a:cs typeface="Arial" charset="0"/>
              </a:rPr>
              <a:t>Central-place theory</a:t>
            </a:r>
          </a:p>
          <a:p>
            <a:pPr>
              <a:buFont typeface="Arial" charset="0"/>
              <a:buNone/>
            </a:pPr>
            <a:r>
              <a:rPr lang="en-US" sz="2600" b="1" smtClean="0">
                <a:latin typeface="Arial" charset="0"/>
                <a:cs typeface="Arial" charset="0"/>
              </a:rPr>
              <a:t>C. </a:t>
            </a:r>
            <a:r>
              <a:rPr lang="en-US" sz="2600" smtClean="0">
                <a:latin typeface="Arial" charset="0"/>
                <a:cs typeface="Arial" charset="0"/>
              </a:rPr>
              <a:t>Dependence theory    	</a:t>
            </a:r>
            <a:r>
              <a:rPr lang="en-US" sz="2600" b="1" smtClean="0">
                <a:latin typeface="Arial" charset="0"/>
                <a:cs typeface="Arial" charset="0"/>
              </a:rPr>
              <a:t>D. </a:t>
            </a:r>
            <a:r>
              <a:rPr lang="en-US" sz="2600" smtClean="0">
                <a:latin typeface="Arial" charset="0"/>
                <a:cs typeface="Arial" charset="0"/>
              </a:rPr>
              <a:t>Grass-roots approach</a:t>
            </a:r>
          </a:p>
          <a:p>
            <a:endParaRPr lang="en-US" smtClean="0"/>
          </a:p>
          <a:p>
            <a:endParaRPr lang="en-US" smtClean="0"/>
          </a:p>
          <a:p>
            <a:endParaRPr lang="en-US" smtClean="0"/>
          </a:p>
        </p:txBody>
      </p:sp>
      <p:sp>
        <p:nvSpPr>
          <p:cNvPr id="33797"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954088" y="2814638"/>
            <a:ext cx="7235825" cy="4043362"/>
          </a:xfrm>
          <a:prstGeom prst="rect">
            <a:avLst/>
          </a:prstGeom>
          <a:noFill/>
          <a:ln w="9525">
            <a:noFill/>
            <a:miter lim="800000"/>
            <a:headEnd/>
            <a:tailEnd/>
          </a:ln>
        </p:spPr>
      </p:pic>
      <p:sp>
        <p:nvSpPr>
          <p:cNvPr id="34819" name="Title 1"/>
          <p:cNvSpPr>
            <a:spLocks noGrp="1"/>
          </p:cNvSpPr>
          <p:nvPr>
            <p:ph type="title"/>
          </p:nvPr>
        </p:nvSpPr>
        <p:spPr>
          <a:xfrm>
            <a:off x="1371600" y="0"/>
            <a:ext cx="7772400" cy="838200"/>
          </a:xfrm>
        </p:spPr>
        <p:txBody>
          <a:bodyPr/>
          <a:lstStyle/>
          <a:p>
            <a:pPr algn="l"/>
            <a:r>
              <a:rPr lang="en-US" sz="3200" b="1" smtClean="0">
                <a:latin typeface="Arial" charset="0"/>
                <a:cs typeface="Arial" charset="0"/>
              </a:rPr>
              <a:t>Brandt line is dividing countries of the world in two groups:</a:t>
            </a:r>
          </a:p>
        </p:txBody>
      </p:sp>
      <p:sp>
        <p:nvSpPr>
          <p:cNvPr id="34820" name="Content Placeholder 2"/>
          <p:cNvSpPr>
            <a:spLocks noGrp="1"/>
          </p:cNvSpPr>
          <p:nvPr>
            <p:ph idx="1"/>
          </p:nvPr>
        </p:nvSpPr>
        <p:spPr>
          <a:xfrm>
            <a:off x="685800" y="914400"/>
            <a:ext cx="8229600" cy="2362200"/>
          </a:xfrm>
        </p:spPr>
        <p:txBody>
          <a:bodyPr/>
          <a:lstStyle/>
          <a:p>
            <a:pPr>
              <a:buFont typeface="Arial" charset="0"/>
              <a:buNone/>
            </a:pPr>
            <a:r>
              <a:rPr lang="en-US" sz="2600" b="1" smtClean="0">
                <a:latin typeface="Arial" charset="0"/>
                <a:cs typeface="Arial" charset="0"/>
              </a:rPr>
              <a:t>A. </a:t>
            </a:r>
            <a:r>
              <a:rPr lang="en-US" sz="2600" smtClean="0">
                <a:latin typeface="Arial" charset="0"/>
                <a:cs typeface="Arial" charset="0"/>
              </a:rPr>
              <a:t>Members and non-members of WTO</a:t>
            </a:r>
          </a:p>
          <a:p>
            <a:pPr>
              <a:buFont typeface="Arial" charset="0"/>
              <a:buNone/>
            </a:pPr>
            <a:r>
              <a:rPr lang="en-US" sz="2600" b="1" smtClean="0">
                <a:latin typeface="Arial" charset="0"/>
                <a:cs typeface="Arial" charset="0"/>
              </a:rPr>
              <a:t>B. </a:t>
            </a:r>
            <a:r>
              <a:rPr lang="en-US" sz="2600" smtClean="0">
                <a:latin typeface="Arial" charset="0"/>
                <a:cs typeface="Arial" charset="0"/>
              </a:rPr>
              <a:t>Countries of global North and global South</a:t>
            </a:r>
          </a:p>
          <a:p>
            <a:pPr>
              <a:buFont typeface="Arial" charset="0"/>
              <a:buNone/>
            </a:pPr>
            <a:r>
              <a:rPr lang="en-US" sz="2600" b="1" smtClean="0">
                <a:latin typeface="Arial" charset="0"/>
                <a:cs typeface="Arial" charset="0"/>
              </a:rPr>
              <a:t>C. </a:t>
            </a:r>
            <a:r>
              <a:rPr lang="en-US" sz="2600" smtClean="0">
                <a:latin typeface="Arial" charset="0"/>
                <a:cs typeface="Arial" charset="0"/>
              </a:rPr>
              <a:t>Countries with high and low life expectancy</a:t>
            </a:r>
          </a:p>
          <a:p>
            <a:pPr>
              <a:buFont typeface="Arial" charset="0"/>
              <a:buNone/>
            </a:pPr>
            <a:r>
              <a:rPr lang="en-US" sz="2600" b="1" smtClean="0">
                <a:latin typeface="Arial" charset="0"/>
                <a:cs typeface="Arial" charset="0"/>
              </a:rPr>
              <a:t>D. </a:t>
            </a:r>
            <a:r>
              <a:rPr lang="en-US" sz="2600" smtClean="0">
                <a:latin typeface="Arial" charset="0"/>
                <a:cs typeface="Arial" charset="0"/>
              </a:rPr>
              <a:t>Members and non-members of OECD</a:t>
            </a:r>
          </a:p>
          <a:p>
            <a:endParaRPr lang="en-US" smtClean="0"/>
          </a:p>
          <a:p>
            <a:endParaRPr lang="en-US" smtClean="0"/>
          </a:p>
        </p:txBody>
      </p:sp>
      <p:sp>
        <p:nvSpPr>
          <p:cNvPr id="34821"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2955925" y="1143000"/>
            <a:ext cx="6188075" cy="4876800"/>
          </a:xfrm>
          <a:prstGeom prst="rect">
            <a:avLst/>
          </a:prstGeom>
          <a:noFill/>
          <a:ln w="9525">
            <a:noFill/>
            <a:miter lim="800000"/>
            <a:headEnd/>
            <a:tailEnd/>
          </a:ln>
        </p:spPr>
      </p:pic>
      <p:sp>
        <p:nvSpPr>
          <p:cNvPr id="35843" name="Title 1"/>
          <p:cNvSpPr>
            <a:spLocks noGrp="1"/>
          </p:cNvSpPr>
          <p:nvPr>
            <p:ph type="title"/>
          </p:nvPr>
        </p:nvSpPr>
        <p:spPr>
          <a:xfrm>
            <a:off x="1371600" y="0"/>
            <a:ext cx="7772400" cy="609600"/>
          </a:xfrm>
        </p:spPr>
        <p:txBody>
          <a:bodyPr/>
          <a:lstStyle/>
          <a:p>
            <a:pPr algn="l"/>
            <a:r>
              <a:rPr lang="en-US" sz="3200" b="1" smtClean="0">
                <a:latin typeface="Arial" charset="0"/>
                <a:cs typeface="Arial" charset="0"/>
              </a:rPr>
              <a:t>What does this map represent?</a:t>
            </a:r>
          </a:p>
        </p:txBody>
      </p:sp>
      <p:sp>
        <p:nvSpPr>
          <p:cNvPr id="35844" name="Content Placeholder 2"/>
          <p:cNvSpPr>
            <a:spLocks noGrp="1"/>
          </p:cNvSpPr>
          <p:nvPr>
            <p:ph idx="1"/>
          </p:nvPr>
        </p:nvSpPr>
        <p:spPr>
          <a:xfrm>
            <a:off x="0" y="1143000"/>
            <a:ext cx="2971800" cy="4525963"/>
          </a:xfrm>
        </p:spPr>
        <p:txBody>
          <a:bodyPr/>
          <a:lstStyle/>
          <a:p>
            <a:pPr>
              <a:buFont typeface="Arial" charset="0"/>
              <a:buNone/>
            </a:pPr>
            <a:r>
              <a:rPr lang="en-US" sz="2700" b="1" smtClean="0">
                <a:latin typeface="Arial" charset="0"/>
                <a:cs typeface="Arial" charset="0"/>
              </a:rPr>
              <a:t>A. </a:t>
            </a:r>
            <a:r>
              <a:rPr lang="en-US" sz="2700" smtClean="0">
                <a:latin typeface="Arial" charset="0"/>
                <a:cs typeface="Arial" charset="0"/>
              </a:rPr>
              <a:t>Industrial regions of Europe</a:t>
            </a:r>
          </a:p>
          <a:p>
            <a:pPr>
              <a:buFont typeface="Arial" charset="0"/>
              <a:buNone/>
            </a:pPr>
            <a:r>
              <a:rPr lang="en-US" sz="2700" b="1" smtClean="0">
                <a:latin typeface="Arial" charset="0"/>
                <a:cs typeface="Arial" charset="0"/>
              </a:rPr>
              <a:t>B. </a:t>
            </a:r>
            <a:r>
              <a:rPr lang="en-US" sz="2700" smtClean="0">
                <a:latin typeface="Arial" charset="0"/>
                <a:cs typeface="Arial" charset="0"/>
              </a:rPr>
              <a:t>Coal mining areas of Europe</a:t>
            </a:r>
          </a:p>
          <a:p>
            <a:pPr>
              <a:buFont typeface="Arial" charset="0"/>
              <a:buNone/>
            </a:pPr>
            <a:r>
              <a:rPr lang="en-US" sz="2700" b="1" smtClean="0">
                <a:latin typeface="Arial" charset="0"/>
                <a:cs typeface="Arial" charset="0"/>
              </a:rPr>
              <a:t>C. </a:t>
            </a:r>
            <a:r>
              <a:rPr lang="en-US" sz="2700" smtClean="0">
                <a:latin typeface="Arial" charset="0"/>
                <a:cs typeface="Arial" charset="0"/>
              </a:rPr>
              <a:t>Lead mining areas of Europe</a:t>
            </a:r>
          </a:p>
          <a:p>
            <a:pPr>
              <a:buFont typeface="Arial" charset="0"/>
              <a:buNone/>
            </a:pPr>
            <a:r>
              <a:rPr lang="en-US" sz="2700" b="1" smtClean="0">
                <a:latin typeface="Arial" charset="0"/>
                <a:cs typeface="Arial" charset="0"/>
              </a:rPr>
              <a:t>D. </a:t>
            </a:r>
            <a:r>
              <a:rPr lang="en-US" sz="2700" smtClean="0">
                <a:latin typeface="Arial" charset="0"/>
                <a:cs typeface="Arial" charset="0"/>
              </a:rPr>
              <a:t>Bauxite mining areas of Europe</a:t>
            </a:r>
          </a:p>
          <a:p>
            <a:endParaRPr lang="en-US" smtClean="0"/>
          </a:p>
          <a:p>
            <a:endParaRPr lang="en-US" smtClean="0"/>
          </a:p>
          <a:p>
            <a:endParaRPr lang="en-US" smtClean="0"/>
          </a:p>
          <a:p>
            <a:endParaRPr lang="en-US" smtClean="0"/>
          </a:p>
          <a:p>
            <a:endParaRPr lang="en-US" smtClean="0"/>
          </a:p>
          <a:p>
            <a:endParaRPr lang="en-US" smtClean="0"/>
          </a:p>
        </p:txBody>
      </p:sp>
      <p:sp>
        <p:nvSpPr>
          <p:cNvPr id="35845"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444500" y="2189163"/>
            <a:ext cx="8255000" cy="4668837"/>
          </a:xfrm>
          <a:prstGeom prst="rect">
            <a:avLst/>
          </a:prstGeom>
          <a:noFill/>
          <a:ln w="9525">
            <a:noFill/>
            <a:miter lim="800000"/>
            <a:headEnd/>
            <a:tailEnd/>
          </a:ln>
        </p:spPr>
      </p:pic>
      <p:sp>
        <p:nvSpPr>
          <p:cNvPr id="36867" name="Title 1"/>
          <p:cNvSpPr>
            <a:spLocks noGrp="1"/>
          </p:cNvSpPr>
          <p:nvPr>
            <p:ph type="title"/>
          </p:nvPr>
        </p:nvSpPr>
        <p:spPr>
          <a:xfrm>
            <a:off x="1371600" y="0"/>
            <a:ext cx="7772400" cy="990600"/>
          </a:xfrm>
        </p:spPr>
        <p:txBody>
          <a:bodyPr/>
          <a:lstStyle/>
          <a:p>
            <a:pPr algn="l"/>
            <a:r>
              <a:rPr lang="en-US" sz="3200" b="1" smtClean="0">
                <a:latin typeface="Arial" charset="0"/>
                <a:cs typeface="Arial" charset="0"/>
              </a:rPr>
              <a:t>Which classical model of urban structure does this figure represent?</a:t>
            </a:r>
          </a:p>
        </p:txBody>
      </p:sp>
      <p:sp>
        <p:nvSpPr>
          <p:cNvPr id="36868" name="Content Placeholder 2"/>
          <p:cNvSpPr>
            <a:spLocks noGrp="1"/>
          </p:cNvSpPr>
          <p:nvPr>
            <p:ph idx="1"/>
          </p:nvPr>
        </p:nvSpPr>
        <p:spPr>
          <a:xfrm>
            <a:off x="457200" y="1066800"/>
            <a:ext cx="8229600" cy="1066800"/>
          </a:xfrm>
        </p:spPr>
        <p:txBody>
          <a:bodyPr/>
          <a:lstStyle/>
          <a:p>
            <a:pPr>
              <a:buFont typeface="Arial" charset="0"/>
              <a:buNone/>
            </a:pPr>
            <a:r>
              <a:rPr lang="en-US" sz="2800" b="1" smtClean="0">
                <a:latin typeface="Arial" charset="0"/>
                <a:cs typeface="Arial" charset="0"/>
              </a:rPr>
              <a:t>A. </a:t>
            </a:r>
            <a:r>
              <a:rPr lang="en-US" sz="2800" smtClean="0">
                <a:latin typeface="Arial" charset="0"/>
                <a:cs typeface="Arial" charset="0"/>
              </a:rPr>
              <a:t>Concentric zone model 	</a:t>
            </a:r>
            <a:r>
              <a:rPr lang="en-US" sz="2800" b="1" smtClean="0">
                <a:latin typeface="Arial" charset="0"/>
                <a:cs typeface="Arial" charset="0"/>
              </a:rPr>
              <a:t>B. </a:t>
            </a:r>
            <a:r>
              <a:rPr lang="en-US" sz="2800" smtClean="0">
                <a:latin typeface="Arial" charset="0"/>
                <a:cs typeface="Arial" charset="0"/>
              </a:rPr>
              <a:t>Sector model</a:t>
            </a:r>
          </a:p>
          <a:p>
            <a:pPr>
              <a:buFont typeface="Arial" charset="0"/>
              <a:buNone/>
            </a:pPr>
            <a:r>
              <a:rPr lang="en-US" sz="2800" b="1" smtClean="0">
                <a:latin typeface="Arial" charset="0"/>
                <a:cs typeface="Arial" charset="0"/>
              </a:rPr>
              <a:t>C. </a:t>
            </a:r>
            <a:r>
              <a:rPr lang="en-US" sz="2800" smtClean="0">
                <a:latin typeface="Arial" charset="0"/>
                <a:cs typeface="Arial" charset="0"/>
              </a:rPr>
              <a:t>Multiple nuclei model 	</a:t>
            </a:r>
            <a:r>
              <a:rPr lang="en-US" sz="2800" b="1" smtClean="0">
                <a:latin typeface="Arial" charset="0"/>
                <a:cs typeface="Arial" charset="0"/>
              </a:rPr>
              <a:t>D. </a:t>
            </a:r>
            <a:r>
              <a:rPr lang="en-US" sz="2800" smtClean="0">
                <a:latin typeface="Arial" charset="0"/>
                <a:cs typeface="Arial" charset="0"/>
              </a:rPr>
              <a:t>Garden city</a:t>
            </a:r>
          </a:p>
          <a:p>
            <a:endParaRPr lang="en-US" smtClean="0"/>
          </a:p>
        </p:txBody>
      </p:sp>
      <p:sp>
        <p:nvSpPr>
          <p:cNvPr id="36869"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0" y="1900238"/>
            <a:ext cx="9144000" cy="4957762"/>
          </a:xfrm>
          <a:prstGeom prst="rect">
            <a:avLst/>
          </a:prstGeom>
          <a:noFill/>
          <a:ln w="9525">
            <a:noFill/>
            <a:miter lim="800000"/>
            <a:headEnd/>
            <a:tailEnd/>
          </a:ln>
        </p:spPr>
      </p:pic>
      <p:sp>
        <p:nvSpPr>
          <p:cNvPr id="37891" name="Title 1"/>
          <p:cNvSpPr>
            <a:spLocks noGrp="1"/>
          </p:cNvSpPr>
          <p:nvPr>
            <p:ph type="title"/>
          </p:nvPr>
        </p:nvSpPr>
        <p:spPr>
          <a:xfrm>
            <a:off x="1371600" y="0"/>
            <a:ext cx="7239000" cy="685800"/>
          </a:xfrm>
        </p:spPr>
        <p:txBody>
          <a:bodyPr/>
          <a:lstStyle/>
          <a:p>
            <a:pPr algn="l"/>
            <a:r>
              <a:rPr lang="en-GB" sz="3200" b="1" smtClean="0">
                <a:latin typeface="Arial" charset="0"/>
                <a:cs typeface="Arial" charset="0"/>
              </a:rPr>
              <a:t>This map shows the distribution of:</a:t>
            </a:r>
            <a:endParaRPr lang="en-US" sz="3200" b="1" smtClean="0">
              <a:latin typeface="Arial" charset="0"/>
              <a:cs typeface="Arial" charset="0"/>
            </a:endParaRPr>
          </a:p>
        </p:txBody>
      </p:sp>
      <p:sp>
        <p:nvSpPr>
          <p:cNvPr id="37892" name="Content Placeholder 2"/>
          <p:cNvSpPr>
            <a:spLocks noGrp="1"/>
          </p:cNvSpPr>
          <p:nvPr>
            <p:ph idx="1"/>
          </p:nvPr>
        </p:nvSpPr>
        <p:spPr>
          <a:xfrm>
            <a:off x="0" y="685800"/>
            <a:ext cx="9144000" cy="1143000"/>
          </a:xfrm>
        </p:spPr>
        <p:txBody>
          <a:bodyPr/>
          <a:lstStyle/>
          <a:p>
            <a:pPr>
              <a:buFont typeface="Arial" charset="0"/>
              <a:buNone/>
            </a:pPr>
            <a:r>
              <a:rPr lang="en-US" sz="2600" b="1" smtClean="0"/>
              <a:t>A. </a:t>
            </a:r>
            <a:r>
              <a:rPr lang="en-US" sz="2600" smtClean="0"/>
              <a:t>Principal wheat-growing areas   </a:t>
            </a:r>
            <a:r>
              <a:rPr lang="en-US" sz="2600" b="1" smtClean="0"/>
              <a:t>B. </a:t>
            </a:r>
            <a:r>
              <a:rPr lang="en-US" sz="2600" smtClean="0"/>
              <a:t>Principal corn-growing areas</a:t>
            </a:r>
          </a:p>
          <a:p>
            <a:pPr>
              <a:buFont typeface="Arial" charset="0"/>
              <a:buNone/>
            </a:pPr>
            <a:r>
              <a:rPr lang="en-US" sz="2600" b="1" smtClean="0"/>
              <a:t>C. </a:t>
            </a:r>
            <a:r>
              <a:rPr lang="en-US" sz="2600" smtClean="0"/>
              <a:t>Principal rice-growing areas        </a:t>
            </a:r>
            <a:r>
              <a:rPr lang="en-US" sz="2600" b="1" smtClean="0"/>
              <a:t>D</a:t>
            </a:r>
            <a:r>
              <a:rPr lang="en-US" sz="2600" smtClean="0"/>
              <a:t>.Principal apple-growing areas</a:t>
            </a:r>
          </a:p>
          <a:p>
            <a:endParaRPr lang="en-US" smtClean="0"/>
          </a:p>
          <a:p>
            <a:endParaRPr lang="en-US" smtClean="0"/>
          </a:p>
        </p:txBody>
      </p:sp>
      <p:sp>
        <p:nvSpPr>
          <p:cNvPr id="37893"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371600" y="0"/>
            <a:ext cx="7772400" cy="838200"/>
          </a:xfrm>
        </p:spPr>
        <p:txBody>
          <a:bodyPr/>
          <a:lstStyle/>
          <a:p>
            <a:pPr algn="l"/>
            <a:r>
              <a:rPr lang="en-GB" sz="3000" b="1" smtClean="0">
                <a:latin typeface="Arial" charset="0"/>
                <a:cs typeface="Arial" charset="0"/>
              </a:rPr>
              <a:t>The top ten producers of this product are shown in the table. What is the product?</a:t>
            </a:r>
            <a:endParaRPr lang="en-US" sz="3000" b="1" smtClean="0">
              <a:latin typeface="Arial" charset="0"/>
              <a:cs typeface="Arial" charset="0"/>
            </a:endParaRPr>
          </a:p>
        </p:txBody>
      </p:sp>
      <p:graphicFrame>
        <p:nvGraphicFramePr>
          <p:cNvPr id="4" name="Content Placeholder 3"/>
          <p:cNvGraphicFramePr>
            <a:graphicFrameLocks noGrp="1"/>
          </p:cNvGraphicFramePr>
          <p:nvPr>
            <p:ph idx="1"/>
          </p:nvPr>
        </p:nvGraphicFramePr>
        <p:xfrm>
          <a:off x="3276600" y="1066800"/>
          <a:ext cx="5334000" cy="5577840"/>
        </p:xfrm>
        <a:graphic>
          <a:graphicData uri="http://schemas.openxmlformats.org/drawingml/2006/table">
            <a:tbl>
              <a:tblPr firstRow="1" bandRow="1">
                <a:tableStyleId>{5C22544A-7EE6-4342-B048-85BDC9FD1C3A}</a:tableStyleId>
              </a:tblPr>
              <a:tblGrid>
                <a:gridCol w="2667000"/>
                <a:gridCol w="2667000"/>
              </a:tblGrid>
              <a:tr h="685800">
                <a:tc>
                  <a:txBody>
                    <a:bodyPr/>
                    <a:lstStyle/>
                    <a:p>
                      <a:r>
                        <a:rPr lang="en-US" sz="2500" dirty="0" smtClean="0"/>
                        <a:t>Country</a:t>
                      </a:r>
                      <a:endParaRPr lang="en-US" sz="2500" dirty="0"/>
                    </a:p>
                  </a:txBody>
                  <a:tcPr/>
                </a:tc>
                <a:tc>
                  <a:txBody>
                    <a:bodyPr/>
                    <a:lstStyle/>
                    <a:p>
                      <a:r>
                        <a:rPr lang="en-US" sz="2500" dirty="0" smtClean="0"/>
                        <a:t>Production in kilograms</a:t>
                      </a:r>
                      <a:endParaRPr lang="en-US" sz="2500" dirty="0"/>
                    </a:p>
                  </a:txBody>
                  <a:tcPr/>
                </a:tc>
              </a:tr>
              <a:tr h="448387">
                <a:tc>
                  <a:txBody>
                    <a:bodyPr/>
                    <a:lstStyle/>
                    <a:p>
                      <a:r>
                        <a:rPr lang="en-US" sz="2500" dirty="0" smtClean="0"/>
                        <a:t>China</a:t>
                      </a:r>
                      <a:endParaRPr lang="en-US" sz="2500" dirty="0"/>
                    </a:p>
                  </a:txBody>
                  <a:tcPr/>
                </a:tc>
                <a:tc>
                  <a:txBody>
                    <a:bodyPr/>
                    <a:lstStyle/>
                    <a:p>
                      <a:r>
                        <a:rPr lang="en-US" sz="2500" dirty="0" smtClean="0"/>
                        <a:t>320,000</a:t>
                      </a:r>
                      <a:endParaRPr lang="en-US" sz="2500" dirty="0"/>
                    </a:p>
                  </a:txBody>
                  <a:tcPr/>
                </a:tc>
              </a:tr>
              <a:tr h="448387">
                <a:tc>
                  <a:txBody>
                    <a:bodyPr/>
                    <a:lstStyle/>
                    <a:p>
                      <a:r>
                        <a:rPr lang="en-US" sz="2500" dirty="0" smtClean="0"/>
                        <a:t>USA</a:t>
                      </a:r>
                      <a:endParaRPr lang="en-US" sz="2500" dirty="0"/>
                    </a:p>
                  </a:txBody>
                  <a:tcPr/>
                </a:tc>
                <a:tc>
                  <a:txBody>
                    <a:bodyPr/>
                    <a:lstStyle/>
                    <a:p>
                      <a:r>
                        <a:rPr lang="en-US" sz="2500" dirty="0" smtClean="0"/>
                        <a:t>223,000</a:t>
                      </a:r>
                      <a:endParaRPr lang="en-US" sz="2500" dirty="0"/>
                    </a:p>
                  </a:txBody>
                  <a:tcPr/>
                </a:tc>
              </a:tr>
              <a:tr h="448387">
                <a:tc>
                  <a:txBody>
                    <a:bodyPr/>
                    <a:lstStyle/>
                    <a:p>
                      <a:r>
                        <a:rPr lang="en-US" sz="2500" dirty="0" smtClean="0"/>
                        <a:t>Australia</a:t>
                      </a:r>
                      <a:endParaRPr lang="en-US" sz="2500" dirty="0"/>
                    </a:p>
                  </a:txBody>
                  <a:tcPr/>
                </a:tc>
                <a:tc>
                  <a:txBody>
                    <a:bodyPr/>
                    <a:lstStyle/>
                    <a:p>
                      <a:r>
                        <a:rPr lang="en-US" sz="2500" dirty="0" smtClean="0"/>
                        <a:t>222,000</a:t>
                      </a:r>
                      <a:endParaRPr lang="en-US" sz="2500" dirty="0"/>
                    </a:p>
                  </a:txBody>
                  <a:tcPr/>
                </a:tc>
              </a:tr>
              <a:tr h="448387">
                <a:tc>
                  <a:txBody>
                    <a:bodyPr/>
                    <a:lstStyle/>
                    <a:p>
                      <a:r>
                        <a:rPr lang="en-US" sz="2500" dirty="0" smtClean="0"/>
                        <a:t>South Africa</a:t>
                      </a:r>
                      <a:endParaRPr lang="en-US" sz="2500" dirty="0"/>
                    </a:p>
                  </a:txBody>
                  <a:tcPr/>
                </a:tc>
                <a:tc>
                  <a:txBody>
                    <a:bodyPr/>
                    <a:lstStyle/>
                    <a:p>
                      <a:r>
                        <a:rPr lang="en-US" sz="2500" dirty="0" smtClean="0"/>
                        <a:t>197,698</a:t>
                      </a:r>
                    </a:p>
                  </a:txBody>
                  <a:tcPr/>
                </a:tc>
              </a:tr>
              <a:tr h="448387">
                <a:tc>
                  <a:txBody>
                    <a:bodyPr/>
                    <a:lstStyle/>
                    <a:p>
                      <a:r>
                        <a:rPr lang="en-US" sz="2500" dirty="0" smtClean="0"/>
                        <a:t>Russian federation</a:t>
                      </a:r>
                      <a:endParaRPr lang="en-US" sz="2500" dirty="0"/>
                    </a:p>
                  </a:txBody>
                  <a:tcPr/>
                </a:tc>
                <a:tc>
                  <a:txBody>
                    <a:bodyPr/>
                    <a:lstStyle/>
                    <a:p>
                      <a:r>
                        <a:rPr lang="en-US" sz="2500" dirty="0" smtClean="0"/>
                        <a:t>190,693</a:t>
                      </a:r>
                      <a:endParaRPr lang="en-US" sz="2500" dirty="0"/>
                    </a:p>
                  </a:txBody>
                  <a:tcPr/>
                </a:tc>
              </a:tr>
              <a:tr h="448387">
                <a:tc>
                  <a:txBody>
                    <a:bodyPr/>
                    <a:lstStyle/>
                    <a:p>
                      <a:r>
                        <a:rPr lang="en-US" sz="2500" dirty="0" smtClean="0"/>
                        <a:t>Peru</a:t>
                      </a:r>
                      <a:endParaRPr lang="en-US" sz="2500" dirty="0"/>
                    </a:p>
                  </a:txBody>
                  <a:tcPr/>
                </a:tc>
                <a:tc>
                  <a:txBody>
                    <a:bodyPr/>
                    <a:lstStyle/>
                    <a:p>
                      <a:r>
                        <a:rPr lang="en-US" sz="2500" dirty="0" smtClean="0"/>
                        <a:t>182,391</a:t>
                      </a:r>
                      <a:endParaRPr lang="en-US" sz="2500" dirty="0"/>
                    </a:p>
                  </a:txBody>
                  <a:tcPr/>
                </a:tc>
              </a:tr>
              <a:tr h="448387">
                <a:tc>
                  <a:txBody>
                    <a:bodyPr/>
                    <a:lstStyle/>
                    <a:p>
                      <a:r>
                        <a:rPr lang="en-US" sz="2500" dirty="0" smtClean="0"/>
                        <a:t>Indonesia</a:t>
                      </a:r>
                      <a:endParaRPr lang="en-US" sz="2500" dirty="0"/>
                    </a:p>
                  </a:txBody>
                  <a:tcPr/>
                </a:tc>
                <a:tc>
                  <a:txBody>
                    <a:bodyPr/>
                    <a:lstStyle/>
                    <a:p>
                      <a:r>
                        <a:rPr lang="en-US" sz="2500" dirty="0" smtClean="0"/>
                        <a:t>130,000</a:t>
                      </a:r>
                      <a:endParaRPr lang="en-US" sz="2500" dirty="0"/>
                    </a:p>
                  </a:txBody>
                  <a:tcPr/>
                </a:tc>
              </a:tr>
              <a:tr h="448387">
                <a:tc>
                  <a:txBody>
                    <a:bodyPr/>
                    <a:lstStyle/>
                    <a:p>
                      <a:r>
                        <a:rPr lang="en-US" sz="2500" dirty="0" smtClean="0"/>
                        <a:t>Canada</a:t>
                      </a:r>
                      <a:endParaRPr lang="en-US" sz="2500" dirty="0"/>
                    </a:p>
                  </a:txBody>
                  <a:tcPr/>
                </a:tc>
                <a:tc>
                  <a:txBody>
                    <a:bodyPr/>
                    <a:lstStyle/>
                    <a:p>
                      <a:r>
                        <a:rPr lang="en-US" sz="2500" dirty="0" smtClean="0"/>
                        <a:t>97,367</a:t>
                      </a:r>
                      <a:endParaRPr lang="en-US" sz="2500" dirty="0"/>
                    </a:p>
                  </a:txBody>
                  <a:tcPr/>
                </a:tc>
              </a:tr>
              <a:tr h="448387">
                <a:tc>
                  <a:txBody>
                    <a:bodyPr/>
                    <a:lstStyle/>
                    <a:p>
                      <a:r>
                        <a:rPr lang="en-US" sz="2500" dirty="0" smtClean="0"/>
                        <a:t>Uzbekistan</a:t>
                      </a:r>
                      <a:endParaRPr lang="en-US" sz="2500" dirty="0"/>
                    </a:p>
                  </a:txBody>
                  <a:tcPr/>
                </a:tc>
                <a:tc>
                  <a:txBody>
                    <a:bodyPr/>
                    <a:lstStyle/>
                    <a:p>
                      <a:r>
                        <a:rPr lang="en-US" sz="2500" dirty="0" smtClean="0"/>
                        <a:t>90,000</a:t>
                      </a:r>
                      <a:endParaRPr lang="en-US" sz="2500" dirty="0"/>
                    </a:p>
                  </a:txBody>
                  <a:tcPr/>
                </a:tc>
              </a:tr>
              <a:tr h="448387">
                <a:tc>
                  <a:txBody>
                    <a:bodyPr/>
                    <a:lstStyle/>
                    <a:p>
                      <a:r>
                        <a:rPr lang="en-US" sz="2500" dirty="0" smtClean="0"/>
                        <a:t>Ghana</a:t>
                      </a:r>
                      <a:endParaRPr lang="en-US" sz="2500" dirty="0"/>
                    </a:p>
                  </a:txBody>
                  <a:tcPr/>
                </a:tc>
                <a:tc>
                  <a:txBody>
                    <a:bodyPr/>
                    <a:lstStyle/>
                    <a:p>
                      <a:r>
                        <a:rPr lang="en-US" sz="2500" dirty="0" smtClean="0"/>
                        <a:t>86,000</a:t>
                      </a:r>
                      <a:endParaRPr lang="en-US" sz="2500" dirty="0"/>
                    </a:p>
                  </a:txBody>
                  <a:tcPr/>
                </a:tc>
              </a:tr>
            </a:tbl>
          </a:graphicData>
        </a:graphic>
      </p:graphicFrame>
      <p:sp>
        <p:nvSpPr>
          <p:cNvPr id="38953" name="Content Placeholder 2"/>
          <p:cNvSpPr txBox="1">
            <a:spLocks/>
          </p:cNvSpPr>
          <p:nvPr/>
        </p:nvSpPr>
        <p:spPr bwMode="auto">
          <a:xfrm>
            <a:off x="457200" y="2171700"/>
            <a:ext cx="2590800" cy="2514600"/>
          </a:xfrm>
          <a:prstGeom prst="rect">
            <a:avLst/>
          </a:prstGeom>
          <a:noFill/>
          <a:ln w="9525">
            <a:noFill/>
            <a:miter lim="800000"/>
            <a:headEnd/>
            <a:tailEnd/>
          </a:ln>
        </p:spPr>
        <p:txBody>
          <a:bodyPr/>
          <a:lstStyle/>
          <a:p>
            <a:pPr marL="342900" indent="-342900" eaLnBrk="0" hangingPunct="0">
              <a:spcBef>
                <a:spcPct val="20000"/>
              </a:spcBef>
            </a:pPr>
            <a:r>
              <a:rPr lang="en-US" sz="3200" b="1">
                <a:latin typeface="Arial" charset="0"/>
              </a:rPr>
              <a:t>A. </a:t>
            </a:r>
            <a:r>
              <a:rPr lang="en-US" sz="3200">
                <a:latin typeface="Arial" charset="0"/>
              </a:rPr>
              <a:t>Alumina</a:t>
            </a:r>
          </a:p>
          <a:p>
            <a:pPr marL="342900" indent="-342900" eaLnBrk="0" hangingPunct="0">
              <a:spcBef>
                <a:spcPct val="20000"/>
              </a:spcBef>
            </a:pPr>
            <a:r>
              <a:rPr lang="en-US" sz="3200" b="1">
                <a:latin typeface="Arial" charset="0"/>
              </a:rPr>
              <a:t>B. </a:t>
            </a:r>
            <a:r>
              <a:rPr lang="en-US" sz="3200">
                <a:latin typeface="Arial" charset="0"/>
              </a:rPr>
              <a:t>Raw steel</a:t>
            </a:r>
          </a:p>
          <a:p>
            <a:pPr marL="342900" indent="-342900" eaLnBrk="0" hangingPunct="0">
              <a:spcBef>
                <a:spcPct val="20000"/>
              </a:spcBef>
            </a:pPr>
            <a:r>
              <a:rPr lang="en-US" sz="3200" b="1">
                <a:latin typeface="Arial" charset="0"/>
              </a:rPr>
              <a:t>C. </a:t>
            </a:r>
            <a:r>
              <a:rPr lang="en-US" sz="3200">
                <a:latin typeface="Arial" charset="0"/>
              </a:rPr>
              <a:t>Gold</a:t>
            </a:r>
          </a:p>
          <a:p>
            <a:pPr marL="342900" indent="-342900" eaLnBrk="0" hangingPunct="0">
              <a:spcBef>
                <a:spcPct val="20000"/>
              </a:spcBef>
            </a:pPr>
            <a:r>
              <a:rPr lang="en-US" sz="3200" b="1">
                <a:latin typeface="Arial" charset="0"/>
              </a:rPr>
              <a:t>D. </a:t>
            </a:r>
            <a:r>
              <a:rPr lang="en-US" sz="3200">
                <a:latin typeface="Arial" charset="0"/>
              </a:rPr>
              <a:t>Silver</a:t>
            </a:r>
          </a:p>
        </p:txBody>
      </p:sp>
      <p:sp>
        <p:nvSpPr>
          <p:cNvPr id="38954" name="TextBox 5"/>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Users\HP\Desktop\aljosa\plantaze.jpg"/>
          <p:cNvPicPr>
            <a:picLocks noChangeAspect="1" noChangeArrowheads="1"/>
          </p:cNvPicPr>
          <p:nvPr/>
        </p:nvPicPr>
        <p:blipFill>
          <a:blip r:embed="rId2"/>
          <a:srcRect/>
          <a:stretch>
            <a:fillRect/>
          </a:stretch>
        </p:blipFill>
        <p:spPr bwMode="auto">
          <a:xfrm>
            <a:off x="1651000" y="2133600"/>
            <a:ext cx="6045200" cy="4533900"/>
          </a:xfrm>
          <a:prstGeom prst="rect">
            <a:avLst/>
          </a:prstGeom>
          <a:noFill/>
          <a:ln w="9525">
            <a:noFill/>
            <a:miter lim="800000"/>
            <a:headEnd/>
            <a:tailEnd/>
          </a:ln>
        </p:spPr>
      </p:pic>
      <p:sp>
        <p:nvSpPr>
          <p:cNvPr id="39939" name="Title 1"/>
          <p:cNvSpPr>
            <a:spLocks noGrp="1"/>
          </p:cNvSpPr>
          <p:nvPr>
            <p:ph type="title"/>
          </p:nvPr>
        </p:nvSpPr>
        <p:spPr>
          <a:xfrm>
            <a:off x="1371600" y="0"/>
            <a:ext cx="7772400" cy="914400"/>
          </a:xfrm>
        </p:spPr>
        <p:txBody>
          <a:bodyPr/>
          <a:lstStyle/>
          <a:p>
            <a:pPr algn="l"/>
            <a:r>
              <a:rPr lang="en-US" sz="3000" b="1" smtClean="0">
                <a:latin typeface="Arial" charset="0"/>
                <a:cs typeface="Arial" charset="0"/>
              </a:rPr>
              <a:t>Which form of commercial agriculture is found primarily in developing countries?</a:t>
            </a:r>
          </a:p>
        </p:txBody>
      </p:sp>
      <p:sp>
        <p:nvSpPr>
          <p:cNvPr id="39940" name="Content Placeholder 2"/>
          <p:cNvSpPr>
            <a:spLocks noGrp="1"/>
          </p:cNvSpPr>
          <p:nvPr>
            <p:ph idx="1"/>
          </p:nvPr>
        </p:nvSpPr>
        <p:spPr>
          <a:xfrm>
            <a:off x="0" y="990600"/>
            <a:ext cx="9144000" cy="1066800"/>
          </a:xfrm>
        </p:spPr>
        <p:txBody>
          <a:bodyPr/>
          <a:lstStyle/>
          <a:p>
            <a:pPr marL="514350" indent="-514350">
              <a:buFont typeface="Arial" charset="0"/>
              <a:buNone/>
            </a:pPr>
            <a:r>
              <a:rPr lang="en-US" sz="2800" b="1" smtClean="0">
                <a:latin typeface="Arial" charset="0"/>
                <a:cs typeface="Arial" charset="0"/>
              </a:rPr>
              <a:t>	A. </a:t>
            </a:r>
            <a:r>
              <a:rPr lang="en-US" sz="2800" smtClean="0">
                <a:latin typeface="Arial" charset="0"/>
                <a:cs typeface="Arial" charset="0"/>
              </a:rPr>
              <a:t>Plantation agriculture 		</a:t>
            </a:r>
            <a:r>
              <a:rPr lang="en-US" sz="2800" b="1" smtClean="0">
                <a:latin typeface="Arial" charset="0"/>
                <a:cs typeface="Arial" charset="0"/>
              </a:rPr>
              <a:t>B. </a:t>
            </a:r>
            <a:r>
              <a:rPr lang="en-US" sz="2800" smtClean="0">
                <a:latin typeface="Arial" charset="0"/>
                <a:cs typeface="Arial" charset="0"/>
              </a:rPr>
              <a:t>Livestock farming</a:t>
            </a:r>
          </a:p>
          <a:p>
            <a:pPr marL="514350" indent="-514350">
              <a:buFont typeface="Arial" charset="0"/>
              <a:buNone/>
            </a:pPr>
            <a:r>
              <a:rPr lang="en-US" sz="2800" b="1" smtClean="0">
                <a:latin typeface="Arial" charset="0"/>
                <a:cs typeface="Arial" charset="0"/>
              </a:rPr>
              <a:t>	C. </a:t>
            </a:r>
            <a:r>
              <a:rPr lang="en-US" sz="2800" smtClean="0">
                <a:latin typeface="Arial" charset="0"/>
                <a:cs typeface="Arial" charset="0"/>
              </a:rPr>
              <a:t>Mixed farming 			</a:t>
            </a:r>
            <a:r>
              <a:rPr lang="en-US" sz="2800" b="1" smtClean="0">
                <a:latin typeface="Arial" charset="0"/>
                <a:cs typeface="Arial" charset="0"/>
              </a:rPr>
              <a:t>D. </a:t>
            </a:r>
            <a:r>
              <a:rPr lang="en-US" sz="2800" smtClean="0">
                <a:latin typeface="Arial" charset="0"/>
                <a:cs typeface="Arial" charset="0"/>
              </a:rPr>
              <a:t>Dairy farming</a:t>
            </a:r>
          </a:p>
        </p:txBody>
      </p:sp>
      <p:sp>
        <p:nvSpPr>
          <p:cNvPr id="39941"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371600" y="0"/>
            <a:ext cx="7772400" cy="639763"/>
          </a:xfrm>
        </p:spPr>
        <p:txBody>
          <a:bodyPr/>
          <a:lstStyle/>
          <a:p>
            <a:pPr algn="l"/>
            <a:r>
              <a:rPr lang="en-GB" sz="3200" b="1" smtClean="0">
                <a:latin typeface="Arial" charset="0"/>
                <a:cs typeface="Arial" charset="0"/>
              </a:rPr>
              <a:t>Where was the picture taken?</a:t>
            </a:r>
            <a:endParaRPr lang="en-US" sz="3200" b="1" smtClean="0">
              <a:latin typeface="Arial" charset="0"/>
              <a:cs typeface="Arial" charset="0"/>
            </a:endParaRPr>
          </a:p>
        </p:txBody>
      </p:sp>
      <p:pic>
        <p:nvPicPr>
          <p:cNvPr id="40963" name="Picture 2" descr="https://larryhamillphotography.files.wordpress.com/2013/05/dusk-brugge-belgium.jpg"/>
          <p:cNvPicPr>
            <a:picLocks noChangeAspect="1" noChangeArrowheads="1"/>
          </p:cNvPicPr>
          <p:nvPr/>
        </p:nvPicPr>
        <p:blipFill>
          <a:blip r:embed="rId2"/>
          <a:srcRect/>
          <a:stretch>
            <a:fillRect/>
          </a:stretch>
        </p:blipFill>
        <p:spPr bwMode="auto">
          <a:xfrm>
            <a:off x="2633663" y="1257300"/>
            <a:ext cx="6510337" cy="4343400"/>
          </a:xfrm>
          <a:prstGeom prst="rect">
            <a:avLst/>
          </a:prstGeom>
          <a:noFill/>
          <a:ln w="9525">
            <a:noFill/>
            <a:miter lim="800000"/>
            <a:headEnd/>
            <a:tailEnd/>
          </a:ln>
        </p:spPr>
      </p:pic>
      <p:sp>
        <p:nvSpPr>
          <p:cNvPr id="40964" name="Content Placeholder 2"/>
          <p:cNvSpPr>
            <a:spLocks noGrp="1"/>
          </p:cNvSpPr>
          <p:nvPr>
            <p:ph idx="1"/>
          </p:nvPr>
        </p:nvSpPr>
        <p:spPr>
          <a:xfrm>
            <a:off x="0" y="1905000"/>
            <a:ext cx="2667000" cy="2514600"/>
          </a:xfrm>
        </p:spPr>
        <p:txBody>
          <a:bodyPr/>
          <a:lstStyle/>
          <a:p>
            <a:pPr>
              <a:buNone/>
            </a:pPr>
            <a:r>
              <a:rPr lang="en-US" sz="2800" b="1" dirty="0" smtClean="0">
                <a:latin typeface="Arial" charset="0"/>
                <a:cs typeface="Arial" charset="0"/>
              </a:rPr>
              <a:t>A. </a:t>
            </a:r>
            <a:r>
              <a:rPr lang="en-US" sz="2800" dirty="0" smtClean="0">
                <a:latin typeface="Arial" charset="0"/>
                <a:cs typeface="Arial" charset="0"/>
              </a:rPr>
              <a:t>Utrecht </a:t>
            </a:r>
          </a:p>
          <a:p>
            <a:pPr>
              <a:buFont typeface="Arial" charset="0"/>
              <a:buNone/>
            </a:pPr>
            <a:r>
              <a:rPr lang="en-US" sz="2800" b="1" dirty="0" smtClean="0">
                <a:latin typeface="Arial" charset="0"/>
                <a:cs typeface="Arial" charset="0"/>
              </a:rPr>
              <a:t>B. </a:t>
            </a:r>
            <a:r>
              <a:rPr lang="en-US" sz="2800" dirty="0" smtClean="0">
                <a:latin typeface="Arial" charset="0"/>
                <a:cs typeface="Arial" charset="0"/>
              </a:rPr>
              <a:t>Amsterdam</a:t>
            </a:r>
          </a:p>
          <a:p>
            <a:pPr>
              <a:buFont typeface="Arial" charset="0"/>
              <a:buNone/>
            </a:pPr>
            <a:r>
              <a:rPr lang="en-US" sz="2800" b="1" dirty="0" smtClean="0">
                <a:latin typeface="Arial" charset="0"/>
                <a:cs typeface="Arial" charset="0"/>
              </a:rPr>
              <a:t>C. </a:t>
            </a:r>
            <a:r>
              <a:rPr lang="en-US" sz="2800" dirty="0" smtClean="0">
                <a:latin typeface="Arial" charset="0"/>
                <a:cs typeface="Arial" charset="0"/>
              </a:rPr>
              <a:t>Antwerp</a:t>
            </a:r>
          </a:p>
          <a:p>
            <a:pPr>
              <a:buNone/>
            </a:pPr>
            <a:r>
              <a:rPr lang="en-US" sz="2800" b="1" dirty="0" smtClean="0">
                <a:latin typeface="Arial" charset="0"/>
                <a:cs typeface="Arial" charset="0"/>
              </a:rPr>
              <a:t>D. </a:t>
            </a:r>
            <a:r>
              <a:rPr lang="en-US" sz="2800" dirty="0" smtClean="0">
                <a:latin typeface="Arial" charset="0"/>
                <a:cs typeface="Arial" charset="0"/>
              </a:rPr>
              <a:t>Bruges</a:t>
            </a:r>
          </a:p>
        </p:txBody>
      </p:sp>
      <p:sp>
        <p:nvSpPr>
          <p:cNvPr id="40965" name="TextBox 4"/>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7391400" cy="2590800"/>
          </a:xfrm>
        </p:spPr>
        <p:txBody>
          <a:bodyPr rtlCol="0">
            <a:normAutofit lnSpcReduction="10000"/>
          </a:bodyPr>
          <a:lstStyle/>
          <a:p>
            <a:pPr>
              <a:buFont typeface="Arial" charset="0"/>
              <a:buNone/>
              <a:defRPr/>
            </a:pPr>
            <a:r>
              <a:rPr lang="en-US" b="1" dirty="0" smtClean="0">
                <a:latin typeface="Arial" pitchFamily="34" charset="0"/>
                <a:cs typeface="Arial" pitchFamily="34" charset="0"/>
              </a:rPr>
              <a:t>What does this map represent</a:t>
            </a:r>
            <a:r>
              <a:rPr lang="sr-Latn-RS" b="1" dirty="0" smtClean="0">
                <a:latin typeface="Arial" pitchFamily="34" charset="0"/>
                <a:cs typeface="Arial" pitchFamily="34" charset="0"/>
              </a:rPr>
              <a:t>?</a:t>
            </a:r>
          </a:p>
          <a:p>
            <a:pPr marL="514350" indent="-514350" eaLnBrk="1" fontAlgn="auto" hangingPunct="1">
              <a:spcAft>
                <a:spcPts val="0"/>
              </a:spcAft>
              <a:buFont typeface="Arial" charset="0"/>
              <a:buNone/>
              <a:defRPr/>
            </a:pPr>
            <a:r>
              <a:rPr lang="en-US" sz="2800" b="1" dirty="0" smtClean="0">
                <a:latin typeface="Arial" pitchFamily="34" charset="0"/>
                <a:cs typeface="Arial" pitchFamily="34" charset="0"/>
              </a:rPr>
              <a:t>		A.</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Carbon emissions</a:t>
            </a:r>
          </a:p>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	B.</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Water reserves</a:t>
            </a:r>
          </a:p>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	C.</a:t>
            </a:r>
            <a:r>
              <a:rPr lang="en-US" sz="2800" dirty="0" smtClean="0">
                <a:latin typeface="Arial" pitchFamily="34" charset="0"/>
                <a:cs typeface="Arial" pitchFamily="34" charset="0"/>
              </a:rPr>
              <a:t> Oil supplies</a:t>
            </a:r>
            <a:endParaRPr lang="sr-Latn-RS" sz="2800" dirty="0" smtClean="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	D.</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Wood supplies</a:t>
            </a:r>
            <a:endParaRPr lang="en-US" sz="2800" dirty="0" smtClean="0">
              <a:latin typeface="Arial" pitchFamily="34" charset="0"/>
              <a:cs typeface="Arial" pitchFamily="34" charset="0"/>
            </a:endParaRPr>
          </a:p>
        </p:txBody>
      </p:sp>
      <p:pic>
        <p:nvPicPr>
          <p:cNvPr id="5123" name="Picture 2" descr="C:\Users\VojaZmaj\Desktop\Slike za olimpijadu\295.png"/>
          <p:cNvPicPr>
            <a:picLocks noChangeAspect="1" noChangeArrowheads="1"/>
          </p:cNvPicPr>
          <p:nvPr/>
        </p:nvPicPr>
        <p:blipFill>
          <a:blip r:embed="rId2"/>
          <a:srcRect/>
          <a:stretch>
            <a:fillRect/>
          </a:stretch>
        </p:blipFill>
        <p:spPr bwMode="auto">
          <a:xfrm>
            <a:off x="334963" y="2438400"/>
            <a:ext cx="8474075" cy="4235450"/>
          </a:xfrm>
          <a:prstGeom prst="rect">
            <a:avLst/>
          </a:prstGeom>
          <a:noFill/>
          <a:ln w="9525">
            <a:noFill/>
            <a:miter lim="800000"/>
            <a:headEnd/>
            <a:tailEnd/>
          </a:ln>
        </p:spPr>
      </p:pic>
      <p:sp>
        <p:nvSpPr>
          <p:cNvPr id="5124"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https://upload.wikimedia.org/wikipedia/commons/e/e8/Panorama_Ulan_Bator_11.JPG"/>
          <p:cNvPicPr>
            <a:picLocks noChangeAspect="1" noChangeArrowheads="1"/>
          </p:cNvPicPr>
          <p:nvPr/>
        </p:nvPicPr>
        <p:blipFill>
          <a:blip r:embed="rId2"/>
          <a:srcRect/>
          <a:stretch>
            <a:fillRect/>
          </a:stretch>
        </p:blipFill>
        <p:spPr bwMode="auto">
          <a:xfrm>
            <a:off x="3182938" y="2667000"/>
            <a:ext cx="5961062" cy="3352800"/>
          </a:xfrm>
          <a:prstGeom prst="rect">
            <a:avLst/>
          </a:prstGeom>
          <a:noFill/>
          <a:ln w="9525">
            <a:noFill/>
            <a:miter lim="800000"/>
            <a:headEnd/>
            <a:tailEnd/>
          </a:ln>
        </p:spPr>
      </p:pic>
      <p:sp>
        <p:nvSpPr>
          <p:cNvPr id="41987" name="Title 1"/>
          <p:cNvSpPr>
            <a:spLocks noGrp="1"/>
          </p:cNvSpPr>
          <p:nvPr>
            <p:ph type="title"/>
          </p:nvPr>
        </p:nvSpPr>
        <p:spPr>
          <a:xfrm>
            <a:off x="0" y="152400"/>
            <a:ext cx="9144000" cy="2133600"/>
          </a:xfrm>
        </p:spPr>
        <p:txBody>
          <a:bodyPr/>
          <a:lstStyle/>
          <a:p>
            <a:pPr algn="l"/>
            <a:r>
              <a:rPr lang="en-GB" sz="2800" smtClean="0">
                <a:latin typeface="Arial" charset="0"/>
                <a:cs typeface="Arial" charset="0"/>
              </a:rPr>
              <a:t>This photograph was taken in a capital city located near 116 degrees East. The country to which this capital belongs to is well known for its low population density. Which two cities are located at the same longitude as the city in the photograph?</a:t>
            </a:r>
            <a:endParaRPr lang="en-US" sz="2800" smtClean="0">
              <a:latin typeface="Arial" charset="0"/>
              <a:cs typeface="Arial" charset="0"/>
            </a:endParaRPr>
          </a:p>
        </p:txBody>
      </p:sp>
      <p:sp>
        <p:nvSpPr>
          <p:cNvPr id="41988" name="Content Placeholder 2"/>
          <p:cNvSpPr>
            <a:spLocks noGrp="1"/>
          </p:cNvSpPr>
          <p:nvPr>
            <p:ph idx="1"/>
          </p:nvPr>
        </p:nvSpPr>
        <p:spPr>
          <a:xfrm>
            <a:off x="0" y="2362200"/>
            <a:ext cx="3276600" cy="4191000"/>
          </a:xfrm>
        </p:spPr>
        <p:txBody>
          <a:bodyPr/>
          <a:lstStyle/>
          <a:p>
            <a:pPr>
              <a:buFont typeface="Arial" charset="0"/>
              <a:buNone/>
            </a:pPr>
            <a:r>
              <a:rPr lang="en-US" sz="2800" b="1" smtClean="0">
                <a:latin typeface="Arial" charset="0"/>
                <a:cs typeface="Arial" charset="0"/>
              </a:rPr>
              <a:t>A. </a:t>
            </a:r>
            <a:r>
              <a:rPr lang="it-IT" sz="2800" smtClean="0">
                <a:latin typeface="Arial" charset="0"/>
                <a:cs typeface="Arial" charset="0"/>
              </a:rPr>
              <a:t>Ho chi minh city and Jakarta</a:t>
            </a:r>
          </a:p>
          <a:p>
            <a:pPr>
              <a:buFont typeface="Arial" charset="0"/>
              <a:buNone/>
            </a:pPr>
            <a:r>
              <a:rPr lang="it-IT" sz="2800" b="1" smtClean="0">
                <a:latin typeface="Arial" charset="0"/>
                <a:cs typeface="Arial" charset="0"/>
              </a:rPr>
              <a:t>B. </a:t>
            </a:r>
            <a:r>
              <a:rPr lang="it-IT" sz="2800" smtClean="0">
                <a:latin typeface="Arial" charset="0"/>
                <a:cs typeface="Arial" charset="0"/>
              </a:rPr>
              <a:t>Phnom Penh and Kuala Lumpur</a:t>
            </a:r>
          </a:p>
          <a:p>
            <a:pPr>
              <a:buFont typeface="Arial" charset="0"/>
              <a:buNone/>
            </a:pPr>
            <a:r>
              <a:rPr lang="it-IT" sz="2800" b="1" smtClean="0">
                <a:latin typeface="Arial" charset="0"/>
                <a:cs typeface="Arial" charset="0"/>
              </a:rPr>
              <a:t>C. </a:t>
            </a:r>
            <a:r>
              <a:rPr lang="it-IT" sz="2800" smtClean="0">
                <a:latin typeface="Arial" charset="0"/>
                <a:cs typeface="Arial" charset="0"/>
              </a:rPr>
              <a:t>Vientiane and Singapore</a:t>
            </a:r>
          </a:p>
          <a:p>
            <a:pPr>
              <a:buFont typeface="Arial" charset="0"/>
              <a:buNone/>
            </a:pPr>
            <a:r>
              <a:rPr lang="it-IT" sz="2800" b="1" smtClean="0">
                <a:latin typeface="Arial" charset="0"/>
                <a:cs typeface="Arial" charset="0"/>
              </a:rPr>
              <a:t>D. </a:t>
            </a:r>
            <a:r>
              <a:rPr lang="it-IT" sz="2800" smtClean="0">
                <a:latin typeface="Arial" charset="0"/>
                <a:cs typeface="Arial" charset="0"/>
              </a:rPr>
              <a:t>Manila and Canberra</a:t>
            </a:r>
          </a:p>
          <a:p>
            <a:endParaRPr lang="en-US" smtClean="0"/>
          </a:p>
        </p:txBody>
      </p:sp>
      <p:sp>
        <p:nvSpPr>
          <p:cNvPr id="41989" name="TextBox 4"/>
          <p:cNvSpPr txBox="1">
            <a:spLocks noChangeArrowheads="1"/>
          </p:cNvSpPr>
          <p:nvPr/>
        </p:nvSpPr>
        <p:spPr bwMode="auto">
          <a:xfrm>
            <a:off x="7772400" y="6227763"/>
            <a:ext cx="1371600" cy="630237"/>
          </a:xfrm>
          <a:prstGeom prst="rect">
            <a:avLst/>
          </a:prstGeom>
          <a:noFill/>
          <a:ln w="25400">
            <a:solidFill>
              <a:schemeClr val="tx1"/>
            </a:solidFill>
            <a:miter lim="800000"/>
            <a:headEnd/>
            <a:tailEnd/>
          </a:ln>
        </p:spPr>
        <p:txBody>
          <a:bodyPr>
            <a:spAutoFit/>
          </a:bodyPr>
          <a:lstStyle/>
          <a:p>
            <a:r>
              <a:rPr lang="en-US" sz="3500">
                <a:latin typeface="Arial Black" pitchFamily="34" charset="0"/>
              </a:rPr>
              <a:t>Q.37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371600" y="0"/>
            <a:ext cx="7772400" cy="1417638"/>
          </a:xfrm>
        </p:spPr>
        <p:txBody>
          <a:bodyPr/>
          <a:lstStyle/>
          <a:p>
            <a:pPr algn="l"/>
            <a:r>
              <a:rPr lang="en-US" sz="3000" smtClean="0">
                <a:latin typeface="Arial" charset="0"/>
                <a:cs typeface="Arial" charset="0"/>
              </a:rPr>
              <a:t>Which of the following is true regarding least developed countries (LDC) and most</a:t>
            </a:r>
            <a:br>
              <a:rPr lang="en-US" sz="3000" smtClean="0">
                <a:latin typeface="Arial" charset="0"/>
                <a:cs typeface="Arial" charset="0"/>
              </a:rPr>
            </a:br>
            <a:r>
              <a:rPr lang="en-US" sz="3000" smtClean="0">
                <a:latin typeface="Arial" charset="0"/>
                <a:cs typeface="Arial" charset="0"/>
              </a:rPr>
              <a:t>developed countries (MDC)?</a:t>
            </a:r>
          </a:p>
        </p:txBody>
      </p:sp>
      <p:sp>
        <p:nvSpPr>
          <p:cNvPr id="43011" name="Content Placeholder 2"/>
          <p:cNvSpPr>
            <a:spLocks noGrp="1"/>
          </p:cNvSpPr>
          <p:nvPr>
            <p:ph idx="1"/>
          </p:nvPr>
        </p:nvSpPr>
        <p:spPr>
          <a:xfrm>
            <a:off x="0" y="1524000"/>
            <a:ext cx="3886200" cy="5334000"/>
          </a:xfrm>
        </p:spPr>
        <p:txBody>
          <a:bodyPr/>
          <a:lstStyle/>
          <a:p>
            <a:pPr>
              <a:buFont typeface="Arial" charset="0"/>
              <a:buNone/>
            </a:pPr>
            <a:r>
              <a:rPr lang="en-US" sz="2500" b="1" smtClean="0">
                <a:latin typeface="Arial" charset="0"/>
                <a:cs typeface="Arial" charset="0"/>
              </a:rPr>
              <a:t>A. </a:t>
            </a:r>
            <a:r>
              <a:rPr lang="en-US" sz="2500" smtClean="0">
                <a:latin typeface="Arial" charset="0"/>
                <a:cs typeface="Arial" charset="0"/>
              </a:rPr>
              <a:t>LDC have lower infant mortality rates than MDC.</a:t>
            </a:r>
          </a:p>
          <a:p>
            <a:pPr>
              <a:buFont typeface="Arial" charset="0"/>
              <a:buNone/>
            </a:pPr>
            <a:r>
              <a:rPr lang="en-US" sz="2500" b="1" smtClean="0">
                <a:latin typeface="Arial" charset="0"/>
                <a:cs typeface="Arial" charset="0"/>
              </a:rPr>
              <a:t>B. </a:t>
            </a:r>
            <a:r>
              <a:rPr lang="en-US" sz="2500" smtClean="0">
                <a:latin typeface="Arial" charset="0"/>
                <a:cs typeface="Arial" charset="0"/>
              </a:rPr>
              <a:t>LDC have higher standards of living than MDC.</a:t>
            </a:r>
          </a:p>
          <a:p>
            <a:pPr>
              <a:buFont typeface="Arial" charset="0"/>
              <a:buNone/>
            </a:pPr>
            <a:r>
              <a:rPr lang="en-US" sz="2500" b="1" smtClean="0">
                <a:latin typeface="Arial" charset="0"/>
                <a:cs typeface="Arial" charset="0"/>
              </a:rPr>
              <a:t>C. </a:t>
            </a:r>
            <a:r>
              <a:rPr lang="en-US" sz="2500" smtClean="0">
                <a:latin typeface="Arial" charset="0"/>
                <a:cs typeface="Arial" charset="0"/>
              </a:rPr>
              <a:t>MDC have lower illiteracy rates than LDC.</a:t>
            </a:r>
          </a:p>
          <a:p>
            <a:pPr>
              <a:buFont typeface="Arial" charset="0"/>
              <a:buNone/>
            </a:pPr>
            <a:r>
              <a:rPr lang="en-US" sz="2500" b="1" smtClean="0">
                <a:latin typeface="Arial" charset="0"/>
                <a:cs typeface="Arial" charset="0"/>
              </a:rPr>
              <a:t>D. </a:t>
            </a:r>
            <a:r>
              <a:rPr lang="en-US" sz="2500" smtClean="0">
                <a:latin typeface="Arial" charset="0"/>
                <a:cs typeface="Arial" charset="0"/>
              </a:rPr>
              <a:t>Economies of MDC have more reliance on agricultural production than LDC.</a:t>
            </a:r>
          </a:p>
        </p:txBody>
      </p:sp>
      <p:sp>
        <p:nvSpPr>
          <p:cNvPr id="4301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Q.38</a:t>
            </a:r>
          </a:p>
        </p:txBody>
      </p:sp>
      <p:pic>
        <p:nvPicPr>
          <p:cNvPr id="43013" name="Picture 4" descr="C:\Users\HP\Desktop\aljosa\skola2.jpg"/>
          <p:cNvPicPr>
            <a:picLocks noChangeAspect="1" noChangeArrowheads="1"/>
          </p:cNvPicPr>
          <p:nvPr/>
        </p:nvPicPr>
        <p:blipFill>
          <a:blip r:embed="rId2"/>
          <a:srcRect/>
          <a:stretch>
            <a:fillRect/>
          </a:stretch>
        </p:blipFill>
        <p:spPr bwMode="auto">
          <a:xfrm>
            <a:off x="3962400" y="1981200"/>
            <a:ext cx="5181600" cy="38862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371600" y="0"/>
            <a:ext cx="7772400" cy="944563"/>
          </a:xfrm>
        </p:spPr>
        <p:txBody>
          <a:bodyPr/>
          <a:lstStyle/>
          <a:p>
            <a:pPr algn="l"/>
            <a:r>
              <a:rPr lang="en-US" sz="3200" b="1" smtClean="0">
                <a:latin typeface="Arial" charset="0"/>
                <a:cs typeface="Arial" charset="0"/>
              </a:rPr>
              <a:t>Which regions have the fewest freshwater resources per capita?</a:t>
            </a:r>
          </a:p>
        </p:txBody>
      </p:sp>
      <p:sp>
        <p:nvSpPr>
          <p:cNvPr id="44035" name="Content Placeholder 2"/>
          <p:cNvSpPr>
            <a:spLocks noGrp="1"/>
          </p:cNvSpPr>
          <p:nvPr>
            <p:ph idx="1"/>
          </p:nvPr>
        </p:nvSpPr>
        <p:spPr>
          <a:xfrm>
            <a:off x="152400" y="1600200"/>
            <a:ext cx="3581400" cy="3962400"/>
          </a:xfrm>
        </p:spPr>
        <p:txBody>
          <a:bodyPr/>
          <a:lstStyle/>
          <a:p>
            <a:pPr>
              <a:buFont typeface="Arial" charset="0"/>
              <a:buNone/>
            </a:pPr>
            <a:r>
              <a:rPr lang="en-US" sz="2600" b="1" smtClean="0">
                <a:latin typeface="Arial" charset="0"/>
                <a:cs typeface="Arial" charset="0"/>
              </a:rPr>
              <a:t>A. </a:t>
            </a:r>
            <a:r>
              <a:rPr lang="en-US" sz="2600" smtClean="0">
                <a:latin typeface="Arial" charset="0"/>
                <a:cs typeface="Arial" charset="0"/>
              </a:rPr>
              <a:t>Latin America        and the Caribbean</a:t>
            </a:r>
          </a:p>
          <a:p>
            <a:pPr>
              <a:buFont typeface="Arial" charset="0"/>
              <a:buNone/>
            </a:pPr>
            <a:r>
              <a:rPr lang="en-US" sz="2600" b="1" smtClean="0">
                <a:latin typeface="Arial" charset="0"/>
                <a:cs typeface="Arial" charset="0"/>
              </a:rPr>
              <a:t>B. </a:t>
            </a:r>
            <a:r>
              <a:rPr lang="en-US" sz="2600" smtClean="0">
                <a:latin typeface="Arial" charset="0"/>
                <a:cs typeface="Arial" charset="0"/>
              </a:rPr>
              <a:t>Europe and     Central Asia</a:t>
            </a:r>
          </a:p>
          <a:p>
            <a:pPr>
              <a:buFont typeface="Arial" charset="0"/>
              <a:buNone/>
            </a:pPr>
            <a:r>
              <a:rPr lang="en-US" sz="2600" b="1" smtClean="0">
                <a:latin typeface="Arial" charset="0"/>
                <a:cs typeface="Arial" charset="0"/>
              </a:rPr>
              <a:t>C. </a:t>
            </a:r>
            <a:r>
              <a:rPr lang="en-US" sz="2600" smtClean="0">
                <a:latin typeface="Arial" charset="0"/>
                <a:cs typeface="Arial" charset="0"/>
              </a:rPr>
              <a:t>Middle East           and North Africa</a:t>
            </a:r>
          </a:p>
          <a:p>
            <a:pPr>
              <a:buFont typeface="Arial" charset="0"/>
              <a:buNone/>
            </a:pPr>
            <a:r>
              <a:rPr lang="en-US" sz="2600" b="1" smtClean="0">
                <a:latin typeface="Arial" charset="0"/>
                <a:cs typeface="Arial" charset="0"/>
              </a:rPr>
              <a:t>D. </a:t>
            </a:r>
            <a:r>
              <a:rPr lang="en-US" sz="2600" smtClean="0">
                <a:latin typeface="Arial" charset="0"/>
                <a:cs typeface="Arial" charset="0"/>
              </a:rPr>
              <a:t>Sub-Saharan Africa and South Asia</a:t>
            </a:r>
          </a:p>
        </p:txBody>
      </p:sp>
      <p:sp>
        <p:nvSpPr>
          <p:cNvPr id="44036"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Q.39</a:t>
            </a:r>
          </a:p>
        </p:txBody>
      </p:sp>
      <p:pic>
        <p:nvPicPr>
          <p:cNvPr id="44037" name="Picture 4" descr="C:\Users\HP\Desktop\aljosa\middle east.jpg"/>
          <p:cNvPicPr>
            <a:picLocks noChangeAspect="1" noChangeArrowheads="1"/>
          </p:cNvPicPr>
          <p:nvPr/>
        </p:nvPicPr>
        <p:blipFill>
          <a:blip r:embed="rId2"/>
          <a:srcRect/>
          <a:stretch>
            <a:fillRect/>
          </a:stretch>
        </p:blipFill>
        <p:spPr bwMode="auto">
          <a:xfrm>
            <a:off x="3657600" y="1828800"/>
            <a:ext cx="5486400" cy="30861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371600" y="0"/>
            <a:ext cx="7315200" cy="944563"/>
          </a:xfrm>
        </p:spPr>
        <p:txBody>
          <a:bodyPr/>
          <a:lstStyle/>
          <a:p>
            <a:pPr algn="l"/>
            <a:r>
              <a:rPr lang="en-US" sz="3200" b="1" smtClean="0">
                <a:latin typeface="Arial" charset="0"/>
                <a:cs typeface="Arial" charset="0"/>
              </a:rPr>
              <a:t>Which of the following countries has the least arable land per capita?</a:t>
            </a:r>
          </a:p>
        </p:txBody>
      </p:sp>
      <p:sp>
        <p:nvSpPr>
          <p:cNvPr id="45059" name="Content Placeholder 2"/>
          <p:cNvSpPr>
            <a:spLocks noGrp="1"/>
          </p:cNvSpPr>
          <p:nvPr>
            <p:ph idx="1"/>
          </p:nvPr>
        </p:nvSpPr>
        <p:spPr>
          <a:xfrm>
            <a:off x="533400" y="1143000"/>
            <a:ext cx="8229600" cy="1066800"/>
          </a:xfrm>
        </p:spPr>
        <p:txBody>
          <a:bodyPr/>
          <a:lstStyle/>
          <a:p>
            <a:pPr>
              <a:buFont typeface="Arial" charset="0"/>
              <a:buNone/>
            </a:pPr>
            <a:r>
              <a:rPr lang="en-US" sz="2800" b="1" smtClean="0">
                <a:latin typeface="Arial" charset="0"/>
                <a:cs typeface="Arial" charset="0"/>
              </a:rPr>
              <a:t>		A. </a:t>
            </a:r>
            <a:r>
              <a:rPr lang="en-US" sz="2800" smtClean="0">
                <a:latin typeface="Arial" charset="0"/>
                <a:cs typeface="Arial" charset="0"/>
              </a:rPr>
              <a:t>Canada			</a:t>
            </a:r>
            <a:r>
              <a:rPr lang="en-US" sz="2800" b="1" smtClean="0">
                <a:latin typeface="Arial" charset="0"/>
                <a:cs typeface="Arial" charset="0"/>
              </a:rPr>
              <a:t>B. </a:t>
            </a:r>
            <a:r>
              <a:rPr lang="en-US" sz="2800" smtClean="0">
                <a:latin typeface="Arial" charset="0"/>
                <a:cs typeface="Arial" charset="0"/>
              </a:rPr>
              <a:t>Australia</a:t>
            </a:r>
          </a:p>
          <a:p>
            <a:pPr>
              <a:buFont typeface="Arial" charset="0"/>
              <a:buNone/>
            </a:pPr>
            <a:r>
              <a:rPr lang="en-US" sz="2800" b="1" smtClean="0">
                <a:latin typeface="Arial" charset="0"/>
                <a:cs typeface="Arial" charset="0"/>
              </a:rPr>
              <a:t>		C. </a:t>
            </a:r>
            <a:r>
              <a:rPr lang="en-US" sz="2800" smtClean="0">
                <a:latin typeface="Arial" charset="0"/>
                <a:cs typeface="Arial" charset="0"/>
              </a:rPr>
              <a:t>Kazakhstan		</a:t>
            </a:r>
            <a:r>
              <a:rPr lang="en-US" sz="2800" b="1" smtClean="0">
                <a:latin typeface="Arial" charset="0"/>
                <a:cs typeface="Arial" charset="0"/>
              </a:rPr>
              <a:t>D. </a:t>
            </a:r>
            <a:r>
              <a:rPr lang="en-US" sz="2800" smtClean="0">
                <a:latin typeface="Arial" charset="0"/>
                <a:cs typeface="Arial" charset="0"/>
              </a:rPr>
              <a:t>China</a:t>
            </a:r>
          </a:p>
          <a:p>
            <a:endParaRPr lang="en-US" smtClean="0"/>
          </a:p>
        </p:txBody>
      </p:sp>
      <p:sp>
        <p:nvSpPr>
          <p:cNvPr id="45060"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Q.40</a:t>
            </a:r>
          </a:p>
        </p:txBody>
      </p:sp>
      <p:pic>
        <p:nvPicPr>
          <p:cNvPr id="45061" name="Picture 4" descr="C:\Users\HP\Desktop\aljosa\Kina.jpg"/>
          <p:cNvPicPr>
            <a:picLocks noChangeAspect="1" noChangeArrowheads="1"/>
          </p:cNvPicPr>
          <p:nvPr/>
        </p:nvPicPr>
        <p:blipFill>
          <a:blip r:embed="rId2"/>
          <a:srcRect/>
          <a:stretch>
            <a:fillRect/>
          </a:stretch>
        </p:blipFill>
        <p:spPr bwMode="auto">
          <a:xfrm>
            <a:off x="665163" y="2209800"/>
            <a:ext cx="7813675" cy="43973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2400"/>
            <a:ext cx="7772400" cy="2209800"/>
          </a:xfrm>
        </p:spPr>
        <p:txBody>
          <a:bodyPr rtlCol="0">
            <a:normAutofit/>
          </a:bodyPr>
          <a:lstStyle/>
          <a:p>
            <a:pPr marL="0" indent="0" eaLnBrk="1" fontAlgn="auto" hangingPunct="1">
              <a:spcAft>
                <a:spcPts val="0"/>
              </a:spcAft>
              <a:buFont typeface="Arial" panose="020B0604020202020204" pitchFamily="34" charset="0"/>
              <a:buNone/>
              <a:defRPr/>
            </a:pPr>
            <a:r>
              <a:rPr lang="sr-Latn-RS" b="1" dirty="0" smtClean="0">
                <a:latin typeface="Arial" pitchFamily="34" charset="0"/>
                <a:cs typeface="Arial" pitchFamily="34" charset="0"/>
              </a:rPr>
              <a:t>In which country can</a:t>
            </a:r>
            <a:r>
              <a:rPr lang="en-US" b="1" dirty="0" smtClean="0">
                <a:latin typeface="Arial" pitchFamily="34" charset="0"/>
                <a:cs typeface="Arial" pitchFamily="34" charset="0"/>
              </a:rPr>
              <a:t> you</a:t>
            </a:r>
            <a:r>
              <a:rPr lang="sr-Latn-RS" b="1" dirty="0" smtClean="0">
                <a:latin typeface="Arial" pitchFamily="34" charset="0"/>
                <a:cs typeface="Arial" pitchFamily="34" charset="0"/>
              </a:rPr>
              <a:t> see this landscape?</a:t>
            </a:r>
            <a:endParaRPr lang="en-US" b="1" dirty="0" smtClean="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A. </a:t>
            </a:r>
            <a:r>
              <a:rPr lang="sr-Latn-RS" sz="2800" dirty="0" smtClean="0">
                <a:latin typeface="Arial" pitchFamily="34" charset="0"/>
                <a:cs typeface="Arial" pitchFamily="34" charset="0"/>
              </a:rPr>
              <a:t>Equatorial Guinea</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B. </a:t>
            </a:r>
            <a:r>
              <a:rPr lang="sr-Latn-RS" sz="2800" dirty="0" smtClean="0">
                <a:latin typeface="Arial" pitchFamily="34" charset="0"/>
                <a:cs typeface="Arial" pitchFamily="34" charset="0"/>
              </a:rPr>
              <a:t>Iran</a:t>
            </a:r>
          </a:p>
          <a:p>
            <a:pPr marL="514350" indent="-514350" eaLnBrk="1" fontAlgn="auto" hangingPunct="1">
              <a:spcAft>
                <a:spcPts val="0"/>
              </a:spcAft>
              <a:buFont typeface="Arial" charset="0"/>
              <a:buNone/>
              <a:defRPr/>
            </a:pPr>
            <a:r>
              <a:rPr lang="en-US" sz="2800" b="1" dirty="0" smtClean="0">
                <a:latin typeface="Arial" pitchFamily="34" charset="0"/>
                <a:cs typeface="Arial" pitchFamily="34" charset="0"/>
              </a:rPr>
              <a:t>C.</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Norway</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Hungary</a:t>
            </a:r>
          </a:p>
          <a:p>
            <a:pPr marL="0" indent="0" eaLnBrk="1" fontAlgn="auto" hangingPunct="1">
              <a:spcAft>
                <a:spcPts val="0"/>
              </a:spcAft>
              <a:buFont typeface="Arial" panose="020B0604020202020204" pitchFamily="34" charset="0"/>
              <a:buNone/>
              <a:defRPr/>
            </a:pPr>
            <a:endParaRPr lang="sr-Latn-RS" dirty="0" smtClean="0"/>
          </a:p>
          <a:p>
            <a:pPr marL="0" indent="0" eaLnBrk="1" fontAlgn="auto" hangingPunct="1">
              <a:spcAft>
                <a:spcPts val="0"/>
              </a:spcAft>
              <a:buFont typeface="Arial" panose="020B0604020202020204" pitchFamily="34" charset="0"/>
              <a:buNone/>
              <a:defRPr/>
            </a:pPr>
            <a:endParaRPr lang="en-US" dirty="0" smtClean="0"/>
          </a:p>
        </p:txBody>
      </p:sp>
      <p:pic>
        <p:nvPicPr>
          <p:cNvPr id="6147" name="Picture 2" descr="C:\Users\VojaZmaj\Desktop\Slike za olimpijadu\fn735chm-271104_1024.jpg"/>
          <p:cNvPicPr>
            <a:picLocks noChangeAspect="1" noChangeArrowheads="1"/>
          </p:cNvPicPr>
          <p:nvPr/>
        </p:nvPicPr>
        <p:blipFill>
          <a:blip r:embed="rId2"/>
          <a:srcRect/>
          <a:stretch>
            <a:fillRect/>
          </a:stretch>
        </p:blipFill>
        <p:spPr bwMode="auto">
          <a:xfrm>
            <a:off x="114300" y="2362200"/>
            <a:ext cx="8915400" cy="4329113"/>
          </a:xfrm>
          <a:prstGeom prst="rect">
            <a:avLst/>
          </a:prstGeom>
          <a:noFill/>
          <a:ln w="9525">
            <a:noFill/>
            <a:miter lim="800000"/>
            <a:headEnd/>
            <a:tailEnd/>
          </a:ln>
        </p:spPr>
      </p:pic>
      <p:sp>
        <p:nvSpPr>
          <p:cNvPr id="6148"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04788"/>
            <a:ext cx="7772400" cy="6683375"/>
          </a:xfrm>
        </p:spPr>
        <p:txBody>
          <a:bodyPr rtlCol="0">
            <a:normAutofit/>
          </a:bodyPr>
          <a:lstStyle/>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Where can you</a:t>
            </a:r>
            <a:r>
              <a:rPr lang="sr-Latn-RS" sz="2800" b="1" dirty="0" smtClean="0">
                <a:latin typeface="Arial" pitchFamily="34" charset="0"/>
                <a:cs typeface="Arial" pitchFamily="34" charset="0"/>
              </a:rPr>
              <a:t> find this type of volcano?</a:t>
            </a:r>
          </a:p>
          <a:p>
            <a:pPr marL="514350" indent="-514350" eaLnBrk="1" fontAlgn="auto" hangingPunct="1">
              <a:spcAft>
                <a:spcPts val="0"/>
              </a:spcAft>
              <a:buFont typeface="Arial" charset="0"/>
              <a:buNone/>
              <a:defRPr/>
            </a:pPr>
            <a:r>
              <a:rPr lang="en-US" sz="2800" b="1" dirty="0" smtClean="0">
                <a:latin typeface="Arial" pitchFamily="34" charset="0"/>
                <a:cs typeface="Arial" pitchFamily="34" charset="0"/>
              </a:rPr>
              <a:t>A.</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Ital</a:t>
            </a:r>
            <a:r>
              <a:rPr lang="en-US" sz="2800" dirty="0" smtClean="0">
                <a:latin typeface="Arial" pitchFamily="34" charset="0"/>
                <a:cs typeface="Arial" pitchFamily="34" charset="0"/>
              </a:rPr>
              <a:t>y	</a:t>
            </a:r>
            <a:r>
              <a:rPr lang="en-US" sz="2800" b="1" dirty="0" smtClean="0">
                <a:latin typeface="Arial" pitchFamily="34" charset="0"/>
                <a:cs typeface="Arial" pitchFamily="34" charset="0"/>
              </a:rPr>
              <a:t>B.</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Hawaii</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C.</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Iceland</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D.</a:t>
            </a:r>
            <a:r>
              <a:rPr lang="en-US" sz="2800" dirty="0" smtClean="0">
                <a:latin typeface="Arial" pitchFamily="34" charset="0"/>
                <a:cs typeface="Arial" pitchFamily="34" charset="0"/>
              </a:rPr>
              <a:t> </a:t>
            </a:r>
            <a:r>
              <a:rPr lang="sr-Latn-RS" sz="2800" dirty="0" smtClean="0">
                <a:latin typeface="Arial" pitchFamily="34" charset="0"/>
                <a:cs typeface="Arial" pitchFamily="34" charset="0"/>
              </a:rPr>
              <a:t>Japan</a:t>
            </a:r>
            <a:endParaRPr lang="en-US" sz="2800" dirty="0" smtClean="0">
              <a:latin typeface="Arial" pitchFamily="34" charset="0"/>
              <a:cs typeface="Arial" pitchFamily="34" charset="0"/>
            </a:endParaRPr>
          </a:p>
        </p:txBody>
      </p:sp>
      <p:pic>
        <p:nvPicPr>
          <p:cNvPr id="7171" name="Picture 2" descr="C:\Users\VojaZmaj\Desktop\Slike za olimpijadu\7754_01.jpg"/>
          <p:cNvPicPr>
            <a:picLocks noChangeAspect="1" noChangeArrowheads="1"/>
          </p:cNvPicPr>
          <p:nvPr/>
        </p:nvPicPr>
        <p:blipFill>
          <a:blip r:embed="rId2"/>
          <a:srcRect/>
          <a:stretch>
            <a:fillRect/>
          </a:stretch>
        </p:blipFill>
        <p:spPr bwMode="auto">
          <a:xfrm>
            <a:off x="685800" y="1295400"/>
            <a:ext cx="7772400" cy="5375275"/>
          </a:xfrm>
          <a:prstGeom prst="rect">
            <a:avLst/>
          </a:prstGeom>
          <a:noFill/>
          <a:ln w="9525">
            <a:noFill/>
            <a:miter lim="800000"/>
            <a:headEnd/>
            <a:tailEnd/>
          </a:ln>
        </p:spPr>
      </p:pic>
      <p:sp>
        <p:nvSpPr>
          <p:cNvPr id="7172"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76200"/>
            <a:ext cx="7624763" cy="6705600"/>
          </a:xfrm>
        </p:spPr>
        <p:txBody>
          <a:bodyPr rtlCol="0">
            <a:normAutofit/>
          </a:bodyPr>
          <a:lstStyle/>
          <a:p>
            <a:pPr marL="0" indent="0" eaLnBrk="1" fontAlgn="auto" hangingPunct="1">
              <a:spcAft>
                <a:spcPts val="0"/>
              </a:spcAft>
              <a:buFont typeface="Arial" panose="020B0604020202020204" pitchFamily="34" charset="0"/>
              <a:buNone/>
              <a:defRPr/>
            </a:pPr>
            <a:r>
              <a:rPr lang="en-US" b="1" dirty="0" smtClean="0">
                <a:latin typeface="Arial" pitchFamily="34" charset="0"/>
                <a:cs typeface="Arial" pitchFamily="34" charset="0"/>
              </a:rPr>
              <a:t>What does this map represent</a:t>
            </a:r>
            <a:r>
              <a:rPr lang="sr-Latn-RS" b="1" dirty="0" smtClean="0">
                <a:latin typeface="Arial" pitchFamily="34" charset="0"/>
                <a:cs typeface="Arial" pitchFamily="34" charset="0"/>
              </a:rPr>
              <a:t>?</a:t>
            </a:r>
            <a:endParaRPr lang="en-US" b="1" dirty="0" smtClean="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800" b="1" dirty="0" smtClean="0">
                <a:latin typeface="Arial" pitchFamily="34" charset="0"/>
                <a:cs typeface="Arial" pitchFamily="34" charset="0"/>
              </a:rPr>
              <a:t>A.</a:t>
            </a:r>
            <a:r>
              <a:rPr lang="en-US" sz="2800" dirty="0" smtClean="0">
                <a:latin typeface="Arial" pitchFamily="34" charset="0"/>
                <a:cs typeface="Arial" pitchFamily="34" charset="0"/>
              </a:rPr>
              <a:t> Coffee production	</a:t>
            </a:r>
            <a:r>
              <a:rPr lang="en-US" sz="2800" b="1" dirty="0" smtClean="0">
                <a:latin typeface="Arial" pitchFamily="34" charset="0"/>
                <a:cs typeface="Arial" pitchFamily="34" charset="0"/>
              </a:rPr>
              <a:t> B. </a:t>
            </a:r>
            <a:r>
              <a:rPr lang="en-US" sz="2800" dirty="0" smtClean="0">
                <a:latin typeface="Arial" pitchFamily="34" charset="0"/>
                <a:cs typeface="Arial" pitchFamily="34" charset="0"/>
              </a:rPr>
              <a:t>Cocoa production</a:t>
            </a:r>
          </a:p>
          <a:p>
            <a:pPr marL="514350" indent="-514350" eaLnBrk="1" fontAlgn="auto" hangingPunct="1">
              <a:spcAft>
                <a:spcPts val="0"/>
              </a:spcAft>
              <a:buFont typeface="Arial" charset="0"/>
              <a:buNone/>
              <a:defRPr/>
            </a:pPr>
            <a:r>
              <a:rPr lang="en-US" sz="2800" b="1" dirty="0" smtClean="0">
                <a:latin typeface="Arial" pitchFamily="34" charset="0"/>
                <a:cs typeface="Arial" pitchFamily="34" charset="0"/>
              </a:rPr>
              <a:t>C. </a:t>
            </a:r>
            <a:r>
              <a:rPr lang="en-US" sz="2800" dirty="0" smtClean="0">
                <a:latin typeface="Arial" pitchFamily="34" charset="0"/>
                <a:cs typeface="Arial" pitchFamily="34" charset="0"/>
              </a:rPr>
              <a:t>Vanilla production 	 </a:t>
            </a:r>
            <a:r>
              <a:rPr lang="en-US" sz="2800" b="1" dirty="0" smtClean="0">
                <a:latin typeface="Arial" pitchFamily="34" charset="0"/>
                <a:cs typeface="Arial" pitchFamily="34" charset="0"/>
              </a:rPr>
              <a:t>D. </a:t>
            </a:r>
            <a:r>
              <a:rPr lang="en-US" sz="2800" dirty="0" smtClean="0">
                <a:latin typeface="Arial" pitchFamily="34" charset="0"/>
                <a:cs typeface="Arial" pitchFamily="34" charset="0"/>
              </a:rPr>
              <a:t>Bananas production</a:t>
            </a:r>
          </a:p>
          <a:p>
            <a:pPr marL="514350" indent="-514350" eaLnBrk="1" fontAlgn="auto" hangingPunct="1">
              <a:spcAft>
                <a:spcPts val="0"/>
              </a:spcAft>
              <a:buFont typeface="Arial" charset="0"/>
              <a:buNone/>
              <a:defRPr/>
            </a:pPr>
            <a:endParaRPr lang="en-US" dirty="0" smtClean="0"/>
          </a:p>
        </p:txBody>
      </p:sp>
      <p:pic>
        <p:nvPicPr>
          <p:cNvPr id="8195" name="Picture 3" descr="C:\Users\VojaZmaj\Desktop\Slike za olimpijadu\map.jpg"/>
          <p:cNvPicPr>
            <a:picLocks noChangeAspect="1" noChangeArrowheads="1"/>
          </p:cNvPicPr>
          <p:nvPr/>
        </p:nvPicPr>
        <p:blipFill>
          <a:blip r:embed="rId2"/>
          <a:srcRect/>
          <a:stretch>
            <a:fillRect/>
          </a:stretch>
        </p:blipFill>
        <p:spPr bwMode="auto">
          <a:xfrm>
            <a:off x="1028700" y="1828800"/>
            <a:ext cx="7223125" cy="5029200"/>
          </a:xfrm>
          <a:prstGeom prst="rect">
            <a:avLst/>
          </a:prstGeom>
          <a:noFill/>
          <a:ln w="9525">
            <a:noFill/>
            <a:miter lim="800000"/>
            <a:headEnd/>
            <a:tailEnd/>
          </a:ln>
        </p:spPr>
      </p:pic>
      <p:sp>
        <p:nvSpPr>
          <p:cNvPr id="8196"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1371600" y="79375"/>
            <a:ext cx="7696200" cy="6626225"/>
          </a:xfrm>
        </p:spPr>
        <p:txBody>
          <a:bodyPr/>
          <a:lstStyle/>
          <a:p>
            <a:pPr marL="0" indent="0" eaLnBrk="1" hangingPunct="1">
              <a:buFont typeface="Arial" charset="0"/>
              <a:buNone/>
              <a:defRPr/>
            </a:pPr>
            <a:r>
              <a:rPr lang="en-US" altLang="en-US" b="1" dirty="0" smtClean="0">
                <a:latin typeface="Arial" pitchFamily="34" charset="0"/>
                <a:cs typeface="Arial" pitchFamily="34" charset="0"/>
              </a:rPr>
              <a:t>Which country has the youngest population?</a:t>
            </a:r>
          </a:p>
          <a:p>
            <a:pPr marL="514350" indent="-514350" eaLnBrk="1" hangingPunct="1">
              <a:buFont typeface="Arial" charset="0"/>
              <a:buNone/>
              <a:defRPr/>
            </a:pPr>
            <a:r>
              <a:rPr lang="en-US" altLang="en-US" sz="2800" dirty="0" smtClean="0">
                <a:latin typeface="Arial" pitchFamily="34" charset="0"/>
                <a:cs typeface="Arial" pitchFamily="34" charset="0"/>
              </a:rPr>
              <a:t>	</a:t>
            </a:r>
            <a:r>
              <a:rPr lang="en-US" altLang="en-US" sz="2800" b="1" dirty="0" smtClean="0">
                <a:latin typeface="Arial" pitchFamily="34" charset="0"/>
                <a:cs typeface="Arial" pitchFamily="34" charset="0"/>
              </a:rPr>
              <a:t>A.</a:t>
            </a:r>
            <a:r>
              <a:rPr lang="en-US" altLang="en-US" sz="2800" dirty="0" smtClean="0">
                <a:latin typeface="Arial" pitchFamily="34" charset="0"/>
                <a:cs typeface="Arial" pitchFamily="34" charset="0"/>
              </a:rPr>
              <a:t> Nigeria		</a:t>
            </a:r>
            <a:r>
              <a:rPr lang="en-US" altLang="en-US" sz="2800" b="1" dirty="0" smtClean="0">
                <a:latin typeface="Arial" pitchFamily="34" charset="0"/>
                <a:cs typeface="Arial" pitchFamily="34" charset="0"/>
              </a:rPr>
              <a:t>B.</a:t>
            </a:r>
            <a:r>
              <a:rPr lang="en-US" altLang="en-US" sz="2800" dirty="0" smtClean="0">
                <a:latin typeface="Arial" pitchFamily="34" charset="0"/>
                <a:cs typeface="Arial" pitchFamily="34" charset="0"/>
              </a:rPr>
              <a:t> Senegal </a:t>
            </a:r>
          </a:p>
          <a:p>
            <a:pPr marL="514350" indent="-514350" eaLnBrk="1" hangingPunct="1">
              <a:buFont typeface="Arial" charset="0"/>
              <a:buNone/>
              <a:defRPr/>
            </a:pPr>
            <a:r>
              <a:rPr lang="en-US" altLang="en-US" sz="2800" dirty="0" smtClean="0">
                <a:latin typeface="Arial" pitchFamily="34" charset="0"/>
                <a:cs typeface="Arial" pitchFamily="34" charset="0"/>
              </a:rPr>
              <a:t>	</a:t>
            </a:r>
            <a:r>
              <a:rPr lang="en-US" altLang="en-US" sz="2800" b="1" dirty="0" smtClean="0">
                <a:latin typeface="Arial" pitchFamily="34" charset="0"/>
                <a:cs typeface="Arial" pitchFamily="34" charset="0"/>
              </a:rPr>
              <a:t>C.</a:t>
            </a:r>
            <a:r>
              <a:rPr lang="en-US" altLang="en-US" sz="2800" dirty="0" smtClean="0">
                <a:latin typeface="Arial" pitchFamily="34" charset="0"/>
                <a:cs typeface="Arial" pitchFamily="34" charset="0"/>
              </a:rPr>
              <a:t> Sierra Leone 	</a:t>
            </a:r>
            <a:r>
              <a:rPr lang="en-US" altLang="en-US" sz="2800" b="1" dirty="0" smtClean="0">
                <a:latin typeface="Arial" pitchFamily="34" charset="0"/>
                <a:cs typeface="Arial" pitchFamily="34" charset="0"/>
              </a:rPr>
              <a:t>D.</a:t>
            </a:r>
            <a:r>
              <a:rPr lang="en-US" altLang="en-US" sz="2800" dirty="0" smtClean="0">
                <a:latin typeface="Arial" pitchFamily="34" charset="0"/>
                <a:cs typeface="Arial" pitchFamily="34" charset="0"/>
              </a:rPr>
              <a:t> Rwanda</a:t>
            </a:r>
          </a:p>
        </p:txBody>
      </p:sp>
      <p:pic>
        <p:nvPicPr>
          <p:cNvPr id="9219" name="Picture 2" descr="C:\Users\VojaZmaj\Desktop\Slike za olimpijadu\freetown-sierra-leone-peacebuilding_10321_0.jpg"/>
          <p:cNvPicPr>
            <a:picLocks noChangeAspect="1" noChangeArrowheads="1"/>
          </p:cNvPicPr>
          <p:nvPr/>
        </p:nvPicPr>
        <p:blipFill>
          <a:blip r:embed="rId2"/>
          <a:srcRect/>
          <a:stretch>
            <a:fillRect/>
          </a:stretch>
        </p:blipFill>
        <p:spPr bwMode="auto">
          <a:xfrm>
            <a:off x="1143000" y="2286000"/>
            <a:ext cx="6858000" cy="4419600"/>
          </a:xfrm>
          <a:prstGeom prst="rect">
            <a:avLst/>
          </a:prstGeom>
          <a:noFill/>
          <a:ln w="9525">
            <a:noFill/>
            <a:miter lim="800000"/>
            <a:headEnd/>
            <a:tailEnd/>
          </a:ln>
        </p:spPr>
      </p:pic>
      <p:sp>
        <p:nvSpPr>
          <p:cNvPr id="9220"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371600" y="141288"/>
            <a:ext cx="7772400" cy="6640512"/>
          </a:xfrm>
        </p:spPr>
        <p:txBody>
          <a:bodyPr/>
          <a:lstStyle/>
          <a:p>
            <a:pPr marL="0" indent="0" eaLnBrk="1" hangingPunct="1">
              <a:buFont typeface="Arial" charset="0"/>
              <a:buNone/>
            </a:pPr>
            <a:r>
              <a:rPr lang="en-US" altLang="en-US" u="sng" smtClean="0">
                <a:latin typeface="Arial" charset="0"/>
                <a:cs typeface="Arial" charset="0"/>
              </a:rPr>
              <a:t>Which ethnicity does this man represent?</a:t>
            </a:r>
          </a:p>
          <a:p>
            <a:pPr marL="0" indent="0" eaLnBrk="1" hangingPunct="1">
              <a:buFont typeface="Arial" charset="0"/>
              <a:buNone/>
            </a:pPr>
            <a:r>
              <a:rPr lang="en-US" altLang="en-US" sz="2800" smtClean="0">
                <a:latin typeface="Arial" charset="0"/>
                <a:cs typeface="Arial" charset="0"/>
              </a:rPr>
              <a:t>A. BerberB. Tuareg C. Mendi D. Sara</a:t>
            </a:r>
          </a:p>
          <a:p>
            <a:pPr marL="0" indent="0" eaLnBrk="1" hangingPunct="1">
              <a:buFont typeface="Arial" charset="0"/>
              <a:buNone/>
            </a:pPr>
            <a:endParaRPr lang="en-US" altLang="en-US" smtClean="0"/>
          </a:p>
        </p:txBody>
      </p:sp>
      <p:pic>
        <p:nvPicPr>
          <p:cNvPr id="10243" name="Picture 2" descr="C:\Users\VojaZmaj\Desktop\Slike za olimpijadu\Timbuktu-Tuareg-guide-sand-hills-8-Nov-08-079-Version-2.jpg"/>
          <p:cNvPicPr>
            <a:picLocks noChangeAspect="1" noChangeArrowheads="1"/>
          </p:cNvPicPr>
          <p:nvPr/>
        </p:nvPicPr>
        <p:blipFill>
          <a:blip r:embed="rId2"/>
          <a:srcRect/>
          <a:stretch>
            <a:fillRect/>
          </a:stretch>
        </p:blipFill>
        <p:spPr bwMode="auto">
          <a:xfrm>
            <a:off x="304800" y="1905000"/>
            <a:ext cx="8229600" cy="4768850"/>
          </a:xfrm>
          <a:prstGeom prst="rect">
            <a:avLst/>
          </a:prstGeom>
          <a:noFill/>
          <a:ln w="9525">
            <a:noFill/>
            <a:miter lim="800000"/>
            <a:headEnd/>
            <a:tailEnd/>
          </a:ln>
        </p:spPr>
      </p:pic>
      <p:sp>
        <p:nvSpPr>
          <p:cNvPr id="10244" name="TextBox 3"/>
          <p:cNvSpPr txBox="1">
            <a:spLocks noChangeArrowheads="1"/>
          </p:cNvSpPr>
          <p:nvPr/>
        </p:nvSpPr>
        <p:spPr bwMode="auto">
          <a:xfrm>
            <a:off x="0" y="0"/>
            <a:ext cx="1371600" cy="630238"/>
          </a:xfrm>
          <a:prstGeom prst="rect">
            <a:avLst/>
          </a:prstGeom>
          <a:noFill/>
          <a:ln w="25400">
            <a:solidFill>
              <a:schemeClr val="tx1"/>
            </a:solidFill>
            <a:miter lim="800000"/>
            <a:headEnd/>
            <a:tailEnd/>
          </a:ln>
        </p:spPr>
        <p:txBody>
          <a:bodyPr>
            <a:spAutoFit/>
          </a:bodyPr>
          <a:lstStyle/>
          <a:p>
            <a:r>
              <a:rPr lang="en-US" sz="3500">
                <a:latin typeface="Arial Black" pitchFamily="34" charset="0"/>
              </a:rPr>
              <a:t>Q.6</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TotalTime>
  <Words>1037</Words>
  <Application>Microsoft Office PowerPoint</Application>
  <PresentationFormat>On-screen Show (4:3)</PresentationFormat>
  <Paragraphs>229</Paragraphs>
  <Slides>43</Slides>
  <Notes>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Multimedia Test </vt:lpstr>
      <vt:lpstr>Instructions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This picture represents:</vt:lpstr>
      <vt:lpstr>Where was the picture taken?</vt:lpstr>
      <vt:lpstr>In global cities, frequent displacement of minority populations with low incomes is often caused by the process of:</vt:lpstr>
      <vt:lpstr>Find the wrong term: </vt:lpstr>
      <vt:lpstr>To which of these cities does the climate  graph correspond?</vt:lpstr>
      <vt:lpstr>Name the cloud type on this picture:</vt:lpstr>
      <vt:lpstr>This schematic illustration of the major upper-troposphere features represents:</vt:lpstr>
      <vt:lpstr>Which of the following groups of American cities is part of the Rust Belt?</vt:lpstr>
      <vt:lpstr>This schematic illustration is representation of:</vt:lpstr>
      <vt:lpstr>Brandt line is dividing countries of the world in two groups:</vt:lpstr>
      <vt:lpstr>What does this map represent?</vt:lpstr>
      <vt:lpstr>Which classical model of urban structure does this figure represent?</vt:lpstr>
      <vt:lpstr>This map shows the distribution of:</vt:lpstr>
      <vt:lpstr>The top ten producers of this product are shown in the table. What is the product?</vt:lpstr>
      <vt:lpstr>Which form of commercial agriculture is found primarily in developing countries?</vt:lpstr>
      <vt:lpstr>Where was the picture taken?</vt:lpstr>
      <vt:lpstr>This photograph was taken in a capital city located near 116 degrees East. The country to which this capital belongs to is well known for its low population density. Which two cities are located at the same longitude as the city in the photograph?</vt:lpstr>
      <vt:lpstr>Which of the following is true regarding least developed countries (LDC) and most developed countries (MDC)?</vt:lpstr>
      <vt:lpstr>Which regions have the fewest freshwater resources per capita?</vt:lpstr>
      <vt:lpstr>Which of the following countries has the least arable land per capita?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VojaZmaj</dc:creator>
  <cp:lastModifiedBy>HP</cp:lastModifiedBy>
  <cp:revision>120</cp:revision>
  <dcterms:created xsi:type="dcterms:W3CDTF">2015-05-30T11:20:01Z</dcterms:created>
  <dcterms:modified xsi:type="dcterms:W3CDTF">2015-06-25T13:09:49Z</dcterms:modified>
</cp:coreProperties>
</file>